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12192000"/>
  <p:notesSz cx="7102475" cy="9388475"/>
  <p:embeddedFontLst>
    <p:embeddedFont>
      <p:font typeface="Gill Sans"/>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5" roundtripDataSignature="AMtx7mhrVfaNtIP47ua5Vt0Vig76v7Jj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338A57-7BEC-44F8-A15C-E06AE725E275}">
  <a:tblStyle styleId="{DE338A57-7BEC-44F8-A15C-E06AE725E275}"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B"/>
          </a:solidFill>
        </a:fill>
      </a:tcStyle>
    </a:wholeTbl>
    <a:band1H>
      <a:tcTxStyle b="off" i="off"/>
      <a:tcStyle>
        <a:fill>
          <a:solidFill>
            <a:srgbClr val="CCE2F8"/>
          </a:solidFill>
        </a:fill>
      </a:tcStyle>
    </a:band1H>
    <a:band2H>
      <a:tcTxStyle b="off" i="off"/>
    </a:band2H>
    <a:band1V>
      <a:tcTxStyle b="off" i="off"/>
      <a:tcStyle>
        <a:fill>
          <a:solidFill>
            <a:srgbClr val="CCE2F8"/>
          </a:solidFill>
        </a:fill>
      </a:tcStyle>
    </a:band1V>
    <a:band2V>
      <a:tcTxStyle b="off" i="off"/>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GillSans-regular.fntdata"/><Relationship Id="rId52" Type="http://schemas.openxmlformats.org/officeDocument/2006/relationships/slide" Target="slides/slide46.xml"/><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GillSans-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278" cy="470388"/>
          </a:xfrm>
          <a:prstGeom prst="rect">
            <a:avLst/>
          </a:prstGeom>
          <a:noFill/>
          <a:ln>
            <a:noFill/>
          </a:ln>
        </p:spPr>
        <p:txBody>
          <a:bodyPr anchorCtr="0" anchor="t" bIns="46300" lIns="92650" spcFirstLastPara="1" rIns="92650" wrap="square" tIns="463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2584" y="0"/>
            <a:ext cx="3078278" cy="470388"/>
          </a:xfrm>
          <a:prstGeom prst="rect">
            <a:avLst/>
          </a:prstGeom>
          <a:noFill/>
          <a:ln>
            <a:noFill/>
          </a:ln>
        </p:spPr>
        <p:txBody>
          <a:bodyPr anchorCtr="0" anchor="t" bIns="46300" lIns="92650" spcFirstLastPara="1" rIns="92650" wrap="square" tIns="463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8089"/>
            <a:ext cx="3078278" cy="470386"/>
          </a:xfrm>
          <a:prstGeom prst="rect">
            <a:avLst/>
          </a:prstGeom>
          <a:noFill/>
          <a:ln>
            <a:noFill/>
          </a:ln>
        </p:spPr>
        <p:txBody>
          <a:bodyPr anchorCtr="0" anchor="b" bIns="46300" lIns="92650" spcFirstLastPara="1" rIns="92650" wrap="square" tIns="463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cfd13ce793_0_0:notes"/>
          <p:cNvSpPr/>
          <p:nvPr>
            <p:ph idx="2" type="sldImg"/>
          </p:nvPr>
        </p:nvSpPr>
        <p:spPr>
          <a:xfrm>
            <a:off x="733425" y="1173163"/>
            <a:ext cx="5635500" cy="317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cfd13ce793_0_0:notes"/>
          <p:cNvSpPr txBox="1"/>
          <p:nvPr>
            <p:ph idx="1" type="body"/>
          </p:nvPr>
        </p:nvSpPr>
        <p:spPr>
          <a:xfrm>
            <a:off x="710247" y="4517642"/>
            <a:ext cx="5682000" cy="3697500"/>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t/>
            </a:r>
            <a:endParaRPr/>
          </a:p>
        </p:txBody>
      </p:sp>
      <p:sp>
        <p:nvSpPr>
          <p:cNvPr id="140" name="Google Shape;140;g2cfd13ce793_0_0:notes"/>
          <p:cNvSpPr txBox="1"/>
          <p:nvPr>
            <p:ph idx="12" type="sldNum"/>
          </p:nvPr>
        </p:nvSpPr>
        <p:spPr>
          <a:xfrm>
            <a:off x="4022583" y="8918088"/>
            <a:ext cx="3078300" cy="470100"/>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22cc63a21_0_830: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b22cc63a21_0_830: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rPr lang="en-US"/>
              <a:t>Dr. Constantino spoke about the cycle of disengagement- Self- preservation, feelings of isolation, stress that we all live under and fear of coming into the school</a:t>
            </a:r>
            <a:endParaRPr/>
          </a:p>
        </p:txBody>
      </p:sp>
      <p:sp>
        <p:nvSpPr>
          <p:cNvPr id="202" name="Google Shape;202;g2b22cc63a21_0_830: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b360fc2311_0_0: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b360fc2311_0_0: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rPr lang="en-US"/>
              <a:t>I love this graph - Get to Know Families, Be Meaningful- Build Positive Relationships Building Positive relationships by giving families strategies to help their children</a:t>
            </a:r>
            <a:endParaRPr/>
          </a:p>
        </p:txBody>
      </p:sp>
      <p:sp>
        <p:nvSpPr>
          <p:cNvPr id="210" name="Google Shape;210;g2b360fc2311_0_0: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b296607889_2_0: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2b296607889_2_0: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rPr lang="en-US"/>
              <a:t>What resonates with you</a:t>
            </a:r>
            <a:endParaRPr/>
          </a:p>
        </p:txBody>
      </p:sp>
      <p:sp>
        <p:nvSpPr>
          <p:cNvPr id="216" name="Google Shape;216;g2b296607889_2_0: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b2314a66b4_0_2: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b2314a66b4_0_2: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t/>
            </a:r>
            <a:endParaRPr/>
          </a:p>
        </p:txBody>
      </p:sp>
      <p:sp>
        <p:nvSpPr>
          <p:cNvPr id="222" name="Google Shape;222;g2b2314a66b4_0_2: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22: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Focus Groups/ World Cafes/Surveys short but sweet/ Determine what it is you are trying to measure</a:t>
            </a:r>
            <a:endParaRPr/>
          </a:p>
        </p:txBody>
      </p:sp>
      <p:sp>
        <p:nvSpPr>
          <p:cNvPr id="229" name="Google Shape;229;p22: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2314a66b4_2_1: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2b2314a66b4_2_1: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t/>
            </a:r>
            <a:endParaRPr/>
          </a:p>
        </p:txBody>
      </p:sp>
      <p:sp>
        <p:nvSpPr>
          <p:cNvPr id="237" name="Google Shape;237;g2b2314a66b4_2_1: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3: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3: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We have to honor cultural capital.</a:t>
            </a:r>
            <a:endParaRPr/>
          </a:p>
        </p:txBody>
      </p:sp>
      <p:sp>
        <p:nvSpPr>
          <p:cNvPr id="244" name="Google Shape;244;p23: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4: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4: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78" name="Google Shape;278;p24: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b22cc63a21_1_1: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b22cc63a21_1_1: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GOES BACK TO CULTURAL CAPITAL- MANY FAMILIES FEEL THEY DO NOT HAVE THE “SMARTS” TO PROVIDE LEARNING OPPORTUNIITES- YOU HAVE TO FIND OUT WHAT YOUR FAMILIES KNOW</a:t>
            </a:r>
            <a:endParaRPr/>
          </a:p>
        </p:txBody>
      </p:sp>
      <p:sp>
        <p:nvSpPr>
          <p:cNvPr id="285" name="Google Shape;285;g2b22cc63a21_1_1: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b22cc63a21_1_9: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b22cc63a21_1_9: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 HOT DOG SOCIALS AND RELATIONSHIP BUILDING IS IMPRTANT BUTG ALWAYS TIE IT BACK TO LEARNING. FAMILY GNGAGEMENT PLAN- DEVELOP YOUR OWN RUBRID AND EVALUATE</a:t>
            </a:r>
            <a:endParaRPr/>
          </a:p>
        </p:txBody>
      </p:sp>
      <p:sp>
        <p:nvSpPr>
          <p:cNvPr id="292" name="Google Shape;292;g2b22cc63a21_1_9: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b2314a66b4_1_171: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b2314a66b4_1_171: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rPr lang="en-US"/>
              <a:t>We will review our essential question which is a continuation from our last session</a:t>
            </a:r>
            <a:endParaRPr/>
          </a:p>
        </p:txBody>
      </p:sp>
      <p:sp>
        <p:nvSpPr>
          <p:cNvPr id="148" name="Google Shape;148;g2b2314a66b4_1_171: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5: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5: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99" name="Google Shape;299;p25: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b28d4cadaf_0_12: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2b28d4cadaf_0_12: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rPr lang="en-US"/>
              <a:t>I  know you have been working on your strategic plan</a:t>
            </a:r>
            <a:endParaRPr/>
          </a:p>
        </p:txBody>
      </p:sp>
      <p:sp>
        <p:nvSpPr>
          <p:cNvPr id="305" name="Google Shape;305;g2b28d4cadaf_0_12: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6: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311" name="Google Shape;311;p26: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1: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1: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rPr b="1" lang="en-US"/>
              <a:t>Evaluat</a:t>
            </a:r>
            <a:r>
              <a:rPr lang="en-US"/>
              <a:t>e where you are today in relation to your parent engagement efforts, programs &amp; activities.  How well are we doing?  By getting a sense of where you are today and where you would like to be in the future, will help you to develop a vision for PI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Your goals and strategies should include activities that meet the specific needs of your school and parent community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Establish a year long schedule for how the plan will be accomplished with action steps, timelines and people responsible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At the end of the year it is important to obtain feedback regarding the PI plan both from an internal and external perspective – parents &amp; community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Examine your student achievement results to determine if and how the parent engagement plan positively impacted student achievement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One beginning strategy is conduct a self assessment that would provide information from various needs of your school community</a:t>
            </a:r>
            <a:endParaRPr/>
          </a:p>
        </p:txBody>
      </p:sp>
      <p:sp>
        <p:nvSpPr>
          <p:cNvPr id="319" name="Google Shape;319;p11: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b2952954c6_0_0: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2b2952954c6_0_0: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t/>
            </a:r>
            <a:endParaRPr/>
          </a:p>
        </p:txBody>
      </p:sp>
      <p:sp>
        <p:nvSpPr>
          <p:cNvPr id="326" name="Google Shape;326;g2b2952954c6_0_0: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5: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5: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rPr b="1" lang="en-US" sz="1400"/>
              <a:t>Think pair share:</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sz="1400"/>
              <a:t>Feedback from participants</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sz="1400"/>
              <a:t>Show MCPS Parent Involvement Policy</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p:txBody>
      </p:sp>
      <p:sp>
        <p:nvSpPr>
          <p:cNvPr id="333" name="Google Shape;333;p5: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7: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7: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2019 Educators- have not been exposed to strong examples of family engagement</a:t>
            </a:r>
            <a:endParaRPr/>
          </a:p>
          <a:p>
            <a:pPr indent="-228600" lvl="0" marL="457200" marR="0" rtl="0" algn="l">
              <a:lnSpc>
                <a:spcPct val="100000"/>
              </a:lnSpc>
              <a:spcBef>
                <a:spcPts val="0"/>
              </a:spcBef>
              <a:spcAft>
                <a:spcPts val="0"/>
              </a:spcAft>
              <a:buClr>
                <a:srgbClr val="000000"/>
              </a:buClr>
              <a:buSzPts val="1400"/>
              <a:buFont typeface="Arial"/>
              <a:buNone/>
            </a:pPr>
            <a:r>
              <a:rPr lang="en-US"/>
              <a:t>Have receive minimal training</a:t>
            </a:r>
            <a:endParaRPr/>
          </a:p>
          <a:p>
            <a:pPr indent="-228600" lvl="0" marL="457200" marR="0" rtl="0" algn="l">
              <a:lnSpc>
                <a:spcPct val="100000"/>
              </a:lnSpc>
              <a:spcBef>
                <a:spcPts val="0"/>
              </a:spcBef>
              <a:spcAft>
                <a:spcPts val="0"/>
              </a:spcAft>
              <a:buClr>
                <a:srgbClr val="000000"/>
              </a:buClr>
              <a:buSzPts val="1400"/>
              <a:buFont typeface="Arial"/>
              <a:buNone/>
            </a:pPr>
            <a:r>
              <a:rPr lang="en-US"/>
              <a:t>May not see partnerships as an essential practice</a:t>
            </a:r>
            <a:endParaRPr/>
          </a:p>
          <a:p>
            <a:pPr indent="-228600" lvl="0" marL="457200" marR="0" rtl="0" algn="l">
              <a:lnSpc>
                <a:spcPct val="100000"/>
              </a:lnSpc>
              <a:spcBef>
                <a:spcPts val="0"/>
              </a:spcBef>
              <a:spcAft>
                <a:spcPts val="0"/>
              </a:spcAft>
              <a:buClr>
                <a:srgbClr val="000000"/>
              </a:buClr>
              <a:buSzPts val="1400"/>
              <a:buFont typeface="Arial"/>
              <a:buNone/>
            </a:pPr>
            <a:r>
              <a:rPr lang="en-US"/>
              <a:t>May have deficit mindsets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GREEN- Build and enhance capacity of educators</a:t>
            </a:r>
            <a:endParaRPr/>
          </a:p>
          <a:p>
            <a:pPr indent="-228600" lvl="0" marL="457200" marR="0" rtl="0" algn="l">
              <a:lnSpc>
                <a:spcPct val="100000"/>
              </a:lnSpc>
              <a:spcBef>
                <a:spcPts val="0"/>
              </a:spcBef>
              <a:spcAft>
                <a:spcPts val="0"/>
              </a:spcAft>
              <a:buClr>
                <a:srgbClr val="000000"/>
              </a:buClr>
              <a:buSzPts val="1400"/>
              <a:buFont typeface="Arial"/>
              <a:buNone/>
            </a:pPr>
            <a:r>
              <a:rPr lang="en-US"/>
              <a:t>Capabilities- skills and knowledge</a:t>
            </a:r>
            <a:endParaRPr/>
          </a:p>
          <a:p>
            <a:pPr indent="-228600" lvl="0" marL="457200" marR="0" rtl="0" algn="l">
              <a:lnSpc>
                <a:spcPct val="100000"/>
              </a:lnSpc>
              <a:spcBef>
                <a:spcPts val="0"/>
              </a:spcBef>
              <a:spcAft>
                <a:spcPts val="0"/>
              </a:spcAft>
              <a:buClr>
                <a:srgbClr val="000000"/>
              </a:buClr>
              <a:buSzPts val="1400"/>
              <a:buFont typeface="Arial"/>
              <a:buNone/>
            </a:pPr>
            <a:r>
              <a:rPr lang="en-US"/>
              <a:t>Connections (networks0</a:t>
            </a:r>
            <a:endParaRPr/>
          </a:p>
          <a:p>
            <a:pPr indent="-228600" lvl="0" marL="457200" marR="0" rtl="0" algn="l">
              <a:lnSpc>
                <a:spcPct val="100000"/>
              </a:lnSpc>
              <a:spcBef>
                <a:spcPts val="0"/>
              </a:spcBef>
              <a:spcAft>
                <a:spcPts val="0"/>
              </a:spcAft>
              <a:buClr>
                <a:srgbClr val="000000"/>
              </a:buClr>
              <a:buSzPts val="1400"/>
              <a:buFont typeface="Arial"/>
              <a:buNone/>
            </a:pPr>
            <a:r>
              <a:rPr lang="en-US"/>
              <a:t>Cognitions (shifts in beliefs)</a:t>
            </a:r>
            <a:endParaRPr/>
          </a:p>
          <a:p>
            <a:pPr indent="-228600" lvl="0" marL="457200" marR="0" rtl="0" algn="l">
              <a:lnSpc>
                <a:spcPct val="100000"/>
              </a:lnSpc>
              <a:spcBef>
                <a:spcPts val="0"/>
              </a:spcBef>
              <a:spcAft>
                <a:spcPts val="0"/>
              </a:spcAft>
              <a:buClr>
                <a:srgbClr val="000000"/>
              </a:buClr>
              <a:buSzPts val="1400"/>
              <a:buFont typeface="Arial"/>
              <a:buNone/>
            </a:pPr>
            <a:r>
              <a:rPr lang="en-US"/>
              <a:t>Confidence (self-efficacy)</a:t>
            </a:r>
            <a:endParaRPr/>
          </a:p>
        </p:txBody>
      </p:sp>
      <p:sp>
        <p:nvSpPr>
          <p:cNvPr id="340" name="Google Shape;340;p27: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8: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346" name="Google Shape;346;p28: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9: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9:notes"/>
          <p:cNvSpPr txBox="1"/>
          <p:nvPr>
            <p:ph idx="1" type="body"/>
          </p:nvPr>
        </p:nvSpPr>
        <p:spPr>
          <a:xfrm>
            <a:off x="698500" y="4467225"/>
            <a:ext cx="5588100" cy="365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29:notes"/>
          <p:cNvSpPr txBox="1"/>
          <p:nvPr>
            <p:ph idx="12" type="sldNum"/>
          </p:nvPr>
        </p:nvSpPr>
        <p:spPr>
          <a:xfrm>
            <a:off x="3956050" y="8818563"/>
            <a:ext cx="30273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b296607889_2_7: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2b296607889_2_7: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t/>
            </a:r>
            <a:endParaRPr/>
          </a:p>
        </p:txBody>
      </p:sp>
      <p:sp>
        <p:nvSpPr>
          <p:cNvPr id="360" name="Google Shape;360;g2b296607889_2_7: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154" name="Google Shape;154;p2: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0: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365" name="Google Shape;365;p30: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1: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371" name="Google Shape;371;p31: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3: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3: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Many times when we ask for partnerships in the community, we do not have a plan. We just say we want community partnerships. Before any requests for partnerships we need to strategically plan </a:t>
            </a:r>
            <a:endParaRPr/>
          </a:p>
        </p:txBody>
      </p:sp>
      <p:sp>
        <p:nvSpPr>
          <p:cNvPr id="378" name="Google Shape;378;p13: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5: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5: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t/>
            </a:r>
            <a:endParaRPr/>
          </a:p>
        </p:txBody>
      </p:sp>
      <p:sp>
        <p:nvSpPr>
          <p:cNvPr id="384" name="Google Shape;384;p15: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2: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32: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FINISH</a:t>
            </a:r>
            <a:endParaRPr/>
          </a:p>
        </p:txBody>
      </p:sp>
      <p:sp>
        <p:nvSpPr>
          <p:cNvPr id="391" name="Google Shape;391;p32: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3: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396" name="Google Shape;396;p33: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4: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34: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03" name="Google Shape;403;p34: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b25942c4bf_3_1: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2b25942c4bf_3_1: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rPr lang="en-US"/>
              <a:t>Share one of your strategies and how are you going to link it to learning</a:t>
            </a:r>
            <a:endParaRPr/>
          </a:p>
        </p:txBody>
      </p:sp>
      <p:sp>
        <p:nvSpPr>
          <p:cNvPr id="409" name="Google Shape;409;g2b25942c4bf_3_1: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6: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415" name="Google Shape;415;p36: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6: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t/>
            </a:r>
            <a:endParaRPr/>
          </a:p>
        </p:txBody>
      </p:sp>
      <p:sp>
        <p:nvSpPr>
          <p:cNvPr id="421" name="Google Shape;421;p6: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7: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Child Parent Centers</a:t>
            </a:r>
            <a:endParaRPr/>
          </a:p>
        </p:txBody>
      </p:sp>
      <p:sp>
        <p:nvSpPr>
          <p:cNvPr id="161" name="Google Shape;161;p7: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7: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427" name="Google Shape;427;p37: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7: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17: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rPr lang="en-US"/>
              <a:t>implicit explicit bias </a:t>
            </a:r>
            <a:endParaRPr/>
          </a:p>
        </p:txBody>
      </p:sp>
      <p:sp>
        <p:nvSpPr>
          <p:cNvPr id="434" name="Google Shape;434;p17: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8: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441" name="Google Shape;441;p38: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b3baf47724_2_0: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2b3baf47724_2_0:notes"/>
          <p:cNvSpPr txBox="1"/>
          <p:nvPr>
            <p:ph idx="1" type="body"/>
          </p:nvPr>
        </p:nvSpPr>
        <p:spPr>
          <a:xfrm>
            <a:off x="710247" y="4517642"/>
            <a:ext cx="5682082" cy="3697362"/>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t/>
            </a:r>
            <a:endParaRPr/>
          </a:p>
        </p:txBody>
      </p:sp>
      <p:sp>
        <p:nvSpPr>
          <p:cNvPr id="449" name="Google Shape;449;g2b3baf47724_2_0:notes"/>
          <p:cNvSpPr txBox="1"/>
          <p:nvPr>
            <p:ph idx="12" type="sldNum"/>
          </p:nvPr>
        </p:nvSpPr>
        <p:spPr>
          <a:xfrm>
            <a:off x="4022583" y="8918088"/>
            <a:ext cx="3078214" cy="470248"/>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9: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455" name="Google Shape;455;p39: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0: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40:notes"/>
          <p:cNvSpPr txBox="1"/>
          <p:nvPr>
            <p:ph idx="1" type="body"/>
          </p:nvPr>
        </p:nvSpPr>
        <p:spPr>
          <a:xfrm>
            <a:off x="698500" y="4467225"/>
            <a:ext cx="5588000" cy="365601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implicit explicit bias </a:t>
            </a:r>
            <a:endParaRPr/>
          </a:p>
        </p:txBody>
      </p:sp>
      <p:sp>
        <p:nvSpPr>
          <p:cNvPr id="462" name="Google Shape;462;p40:notes"/>
          <p:cNvSpPr txBox="1"/>
          <p:nvPr>
            <p:ph idx="12" type="sldNum"/>
          </p:nvPr>
        </p:nvSpPr>
        <p:spPr>
          <a:xfrm>
            <a:off x="3956050" y="8818563"/>
            <a:ext cx="3027363" cy="4651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1: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469" name="Google Shape;469;p41: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Shared reading, literacy-related conversations, targeted math workshops</a:t>
            </a:r>
            <a:endParaRPr/>
          </a:p>
        </p:txBody>
      </p:sp>
      <p:sp>
        <p:nvSpPr>
          <p:cNvPr id="168" name="Google Shape;168;p10: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9: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9: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School visits Transition to high school collaborate with feeder schools</a:t>
            </a:r>
            <a:endParaRPr/>
          </a:p>
        </p:txBody>
      </p:sp>
      <p:sp>
        <p:nvSpPr>
          <p:cNvPr id="175" name="Google Shape;175;p19: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0:notes"/>
          <p:cNvSpPr/>
          <p:nvPr>
            <p:ph idx="2" type="sldImg"/>
          </p:nvPr>
        </p:nvSpPr>
        <p:spPr>
          <a:xfrm>
            <a:off x="706438" y="1160463"/>
            <a:ext cx="5572125" cy="3133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0:notes"/>
          <p:cNvSpPr txBox="1"/>
          <p:nvPr>
            <p:ph idx="1" type="body"/>
          </p:nvPr>
        </p:nvSpPr>
        <p:spPr>
          <a:xfrm>
            <a:off x="698500" y="4467225"/>
            <a:ext cx="5588100" cy="365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 and discuss</a:t>
            </a:r>
            <a:endParaRPr/>
          </a:p>
        </p:txBody>
      </p:sp>
      <p:sp>
        <p:nvSpPr>
          <p:cNvPr id="182" name="Google Shape;182;p20:notes"/>
          <p:cNvSpPr txBox="1"/>
          <p:nvPr>
            <p:ph idx="12" type="sldNum"/>
          </p:nvPr>
        </p:nvSpPr>
        <p:spPr>
          <a:xfrm>
            <a:off x="3956050" y="8818563"/>
            <a:ext cx="30273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1:notes"/>
          <p:cNvSpPr txBox="1"/>
          <p:nvPr>
            <p:ph idx="1" type="body"/>
          </p:nvPr>
        </p:nvSpPr>
        <p:spPr>
          <a:xfrm>
            <a:off x="710248" y="4517642"/>
            <a:ext cx="5681980" cy="3697274"/>
          </a:xfrm>
          <a:prstGeom prst="rect">
            <a:avLst/>
          </a:prstGeom>
        </p:spPr>
        <p:txBody>
          <a:bodyPr anchorCtr="0" anchor="t" bIns="46300" lIns="92650" spcFirstLastPara="1" rIns="92650" wrap="square" tIns="46300">
            <a:noAutofit/>
          </a:bodyPr>
          <a:lstStyle/>
          <a:p>
            <a:pPr indent="0" lvl="0" marL="0" rtl="0" algn="l">
              <a:spcBef>
                <a:spcPts val="0"/>
              </a:spcBef>
              <a:spcAft>
                <a:spcPts val="0"/>
              </a:spcAft>
              <a:buNone/>
            </a:pPr>
            <a:r>
              <a:t/>
            </a:r>
            <a:endParaRPr/>
          </a:p>
        </p:txBody>
      </p:sp>
      <p:sp>
        <p:nvSpPr>
          <p:cNvPr id="188" name="Google Shape;188;p21: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p:nvPr>
            <p:ph idx="2" type="sldImg"/>
          </p:nvPr>
        </p:nvSpPr>
        <p:spPr>
          <a:xfrm>
            <a:off x="733425" y="1173163"/>
            <a:ext cx="5635625" cy="31702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9:notes"/>
          <p:cNvSpPr txBox="1"/>
          <p:nvPr>
            <p:ph idx="1" type="body"/>
          </p:nvPr>
        </p:nvSpPr>
        <p:spPr>
          <a:xfrm>
            <a:off x="710248" y="4517642"/>
            <a:ext cx="5681980" cy="3697274"/>
          </a:xfrm>
          <a:prstGeom prst="rect">
            <a:avLst/>
          </a:prstGeom>
          <a:noFill/>
          <a:ln>
            <a:noFill/>
          </a:ln>
        </p:spPr>
        <p:txBody>
          <a:bodyPr anchorCtr="0" anchor="t" bIns="46300" lIns="92650" spcFirstLastPara="1" rIns="92650" wrap="square" tIns="46300">
            <a:noAutofit/>
          </a:bodyPr>
          <a:lstStyle/>
          <a:p>
            <a:pPr indent="0" lvl="0" marL="0" rtl="0" algn="l">
              <a:lnSpc>
                <a:spcPct val="100000"/>
              </a:lnSpc>
              <a:spcBef>
                <a:spcPts val="0"/>
              </a:spcBef>
              <a:spcAft>
                <a:spcPts val="0"/>
              </a:spcAft>
              <a:buSzPts val="1400"/>
              <a:buNone/>
            </a:pPr>
            <a:r>
              <a:t/>
            </a:r>
            <a:endParaRPr/>
          </a:p>
        </p:txBody>
      </p:sp>
      <p:sp>
        <p:nvSpPr>
          <p:cNvPr id="195" name="Google Shape;195;p9:notes"/>
          <p:cNvSpPr txBox="1"/>
          <p:nvPr>
            <p:ph idx="12" type="sldNum"/>
          </p:nvPr>
        </p:nvSpPr>
        <p:spPr>
          <a:xfrm>
            <a:off x="4022584" y="8918089"/>
            <a:ext cx="3078278" cy="470386"/>
          </a:xfrm>
          <a:prstGeom prst="rect">
            <a:avLst/>
          </a:prstGeom>
          <a:noFill/>
          <a:ln>
            <a:noFill/>
          </a:ln>
        </p:spPr>
        <p:txBody>
          <a:bodyPr anchorCtr="0" anchor="b" bIns="46300" lIns="92650" spcFirstLastPara="1" rIns="92650" wrap="square" tIns="463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g2b22cc63a21_0_695"/>
          <p:cNvGrpSpPr/>
          <p:nvPr/>
        </p:nvGrpSpPr>
        <p:grpSpPr>
          <a:xfrm>
            <a:off x="-104" y="-8467"/>
            <a:ext cx="12192237" cy="6866580"/>
            <a:chOff x="-104" y="-8467"/>
            <a:chExt cx="12192237" cy="6866580"/>
          </a:xfrm>
        </p:grpSpPr>
        <p:cxnSp>
          <p:nvCxnSpPr>
            <p:cNvPr id="28" name="Google Shape;28;g2b22cc63a21_0_69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g2b22cc63a21_0_695"/>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30" name="Google Shape;30;g2b22cc63a21_0_69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31" name="Google Shape;31;g2b22cc63a21_0_695"/>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g2b22cc63a21_0_695"/>
            <p:cNvSpPr/>
            <p:nvPr/>
          </p:nvSpPr>
          <p:spPr>
            <a:xfrm>
              <a:off x="8932333" y="3048000"/>
              <a:ext cx="3259800"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g2b22cc63a21_0_695"/>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4" name="Google Shape;34;g2b22cc63a21_0_695"/>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5" name="Google Shape;35;g2b22cc63a21_0_695"/>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6" name="Google Shape;36;g2b22cc63a21_0_695"/>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2b22cc63a21_0_695"/>
            <p:cNvSpPr/>
            <p:nvPr/>
          </p:nvSpPr>
          <p:spPr>
            <a:xfrm rot="10800000">
              <a:off x="-104" y="54"/>
              <a:ext cx="842700" cy="5666100"/>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g2b22cc63a21_0_695"/>
          <p:cNvSpPr txBox="1"/>
          <p:nvPr>
            <p:ph type="ctrTitle"/>
          </p:nvPr>
        </p:nvSpPr>
        <p:spPr>
          <a:xfrm>
            <a:off x="1507067" y="2404534"/>
            <a:ext cx="7767000" cy="16464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g2b22cc63a21_0_695"/>
          <p:cNvSpPr txBox="1"/>
          <p:nvPr>
            <p:ph idx="1" type="subTitle"/>
          </p:nvPr>
        </p:nvSpPr>
        <p:spPr>
          <a:xfrm>
            <a:off x="1507067" y="4050833"/>
            <a:ext cx="7767000" cy="1096800"/>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g2b22cc63a21_0_69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g2b22cc63a21_0_69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g2b22cc63a21_0_69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4" name="Shape 94"/>
        <p:cNvGrpSpPr/>
        <p:nvPr/>
      </p:nvGrpSpPr>
      <p:grpSpPr>
        <a:xfrm>
          <a:off x="0" y="0"/>
          <a:ext cx="0" cy="0"/>
          <a:chOff x="0" y="0"/>
          <a:chExt cx="0" cy="0"/>
        </a:xfrm>
      </p:grpSpPr>
      <p:sp>
        <p:nvSpPr>
          <p:cNvPr id="95" name="Google Shape;95;g2b22cc63a21_0_763"/>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2b22cc63a21_0_763"/>
          <p:cNvSpPr txBox="1"/>
          <p:nvPr>
            <p:ph idx="1" type="body"/>
          </p:nvPr>
        </p:nvSpPr>
        <p:spPr>
          <a:xfrm>
            <a:off x="1366139" y="3632200"/>
            <a:ext cx="7224600"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7" name="Google Shape;97;g2b22cc63a21_0_763"/>
          <p:cNvSpPr txBox="1"/>
          <p:nvPr>
            <p:ph idx="2" type="body"/>
          </p:nvPr>
        </p:nvSpPr>
        <p:spPr>
          <a:xfrm>
            <a:off x="677335" y="4470400"/>
            <a:ext cx="8596800" cy="15711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8" name="Google Shape;98;g2b22cc63a21_0_76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b22cc63a21_0_76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2b22cc63a21_0_76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g2b22cc63a21_0_763"/>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2" name="Google Shape;102;g2b22cc63a21_0_763"/>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3" name="Shape 103"/>
        <p:cNvGrpSpPr/>
        <p:nvPr/>
      </p:nvGrpSpPr>
      <p:grpSpPr>
        <a:xfrm>
          <a:off x="0" y="0"/>
          <a:ext cx="0" cy="0"/>
          <a:chOff x="0" y="0"/>
          <a:chExt cx="0" cy="0"/>
        </a:xfrm>
      </p:grpSpPr>
      <p:sp>
        <p:nvSpPr>
          <p:cNvPr id="104" name="Google Shape;104;g2b22cc63a21_0_772"/>
          <p:cNvSpPr txBox="1"/>
          <p:nvPr>
            <p:ph type="title"/>
          </p:nvPr>
        </p:nvSpPr>
        <p:spPr>
          <a:xfrm>
            <a:off x="677335" y="1931988"/>
            <a:ext cx="8596800" cy="2595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2b22cc63a21_0_772"/>
          <p:cNvSpPr txBox="1"/>
          <p:nvPr>
            <p:ph idx="1"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6" name="Google Shape;106;g2b22cc63a21_0_77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2b22cc63a21_0_77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2b22cc63a21_0_77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9" name="Shape 109"/>
        <p:cNvGrpSpPr/>
        <p:nvPr/>
      </p:nvGrpSpPr>
      <p:grpSpPr>
        <a:xfrm>
          <a:off x="0" y="0"/>
          <a:ext cx="0" cy="0"/>
          <a:chOff x="0" y="0"/>
          <a:chExt cx="0" cy="0"/>
        </a:xfrm>
      </p:grpSpPr>
      <p:sp>
        <p:nvSpPr>
          <p:cNvPr id="110" name="Google Shape;110;g2b22cc63a21_0_778"/>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2b22cc63a21_0_778"/>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2" name="Google Shape;112;g2b22cc63a21_0_778"/>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3" name="Google Shape;113;g2b22cc63a21_0_778"/>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2b22cc63a21_0_778"/>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2b22cc63a21_0_77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g2b22cc63a21_0_778"/>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7" name="Google Shape;117;g2b22cc63a21_0_778"/>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8" name="Shape 118"/>
        <p:cNvGrpSpPr/>
        <p:nvPr/>
      </p:nvGrpSpPr>
      <p:grpSpPr>
        <a:xfrm>
          <a:off x="0" y="0"/>
          <a:ext cx="0" cy="0"/>
          <a:chOff x="0" y="0"/>
          <a:chExt cx="0" cy="0"/>
        </a:xfrm>
      </p:grpSpPr>
      <p:sp>
        <p:nvSpPr>
          <p:cNvPr id="119" name="Google Shape;119;g2b22cc63a21_0_787"/>
          <p:cNvSpPr txBox="1"/>
          <p:nvPr>
            <p:ph type="title"/>
          </p:nvPr>
        </p:nvSpPr>
        <p:spPr>
          <a:xfrm>
            <a:off x="685799" y="609600"/>
            <a:ext cx="8588100" cy="30225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2b22cc63a21_0_787"/>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1" name="Google Shape;121;g2b22cc63a21_0_787"/>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2" name="Google Shape;122;g2b22cc63a21_0_78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2b22cc63a21_0_78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b22cc63a21_0_78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g2b22cc63a21_0_79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2b22cc63a21_0_794"/>
          <p:cNvSpPr txBox="1"/>
          <p:nvPr>
            <p:ph idx="1" type="body"/>
          </p:nvPr>
        </p:nvSpPr>
        <p:spPr>
          <a:xfrm rot="5400000">
            <a:off x="3035202" y="-197411"/>
            <a:ext cx="3880800" cy="8596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8" name="Google Shape;128;g2b22cc63a21_0_794"/>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2b22cc63a21_0_794"/>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2b22cc63a21_0_79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g2b22cc63a21_0_800"/>
          <p:cNvSpPr txBox="1"/>
          <p:nvPr>
            <p:ph type="title"/>
          </p:nvPr>
        </p:nvSpPr>
        <p:spPr>
          <a:xfrm rot="5400000">
            <a:off x="5994316" y="2582999"/>
            <a:ext cx="5251500" cy="1304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2b22cc63a21_0_800"/>
          <p:cNvSpPr txBox="1"/>
          <p:nvPr>
            <p:ph idx="1" type="body"/>
          </p:nvPr>
        </p:nvSpPr>
        <p:spPr>
          <a:xfrm rot="5400000">
            <a:off x="1581635" y="-294750"/>
            <a:ext cx="5251500" cy="7060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4" name="Google Shape;134;g2b22cc63a21_0_800"/>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2b22cc63a21_0_800"/>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2b22cc63a21_0_80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g2b22cc63a21_0_68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g2b22cc63a21_0_689"/>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g2b22cc63a21_0_689"/>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g2b22cc63a21_0_689"/>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g2b22cc63a21_0_689"/>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g2b22cc63a21_0_71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2b22cc63a21_0_71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2b22cc63a21_0_71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g2b22cc63a21_0_73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g2b22cc63a21_0_731"/>
          <p:cNvSpPr txBox="1"/>
          <p:nvPr>
            <p:ph idx="1" type="body"/>
          </p:nvPr>
        </p:nvSpPr>
        <p:spPr>
          <a:xfrm>
            <a:off x="677334" y="2160589"/>
            <a:ext cx="4184100" cy="3880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6" name="Google Shape;56;g2b22cc63a21_0_731"/>
          <p:cNvSpPr txBox="1"/>
          <p:nvPr>
            <p:ph idx="2" type="body"/>
          </p:nvPr>
        </p:nvSpPr>
        <p:spPr>
          <a:xfrm>
            <a:off x="5089970" y="2160589"/>
            <a:ext cx="4184100" cy="3880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7" name="Google Shape;57;g2b22cc63a21_0_73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g2b22cc63a21_0_73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2b22cc63a21_0_73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g2b22cc63a21_0_743"/>
          <p:cNvSpPr txBox="1"/>
          <p:nvPr>
            <p:ph type="title"/>
          </p:nvPr>
        </p:nvSpPr>
        <p:spPr>
          <a:xfrm>
            <a:off x="677334" y="1498604"/>
            <a:ext cx="3854400" cy="1278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g2b22cc63a21_0_743"/>
          <p:cNvSpPr txBox="1"/>
          <p:nvPr>
            <p:ph idx="1" type="body"/>
          </p:nvPr>
        </p:nvSpPr>
        <p:spPr>
          <a:xfrm>
            <a:off x="4760461" y="514924"/>
            <a:ext cx="4513500" cy="55263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3" name="Google Shape;63;g2b22cc63a21_0_743"/>
          <p:cNvSpPr txBox="1"/>
          <p:nvPr>
            <p:ph idx="2" type="body"/>
          </p:nvPr>
        </p:nvSpPr>
        <p:spPr>
          <a:xfrm>
            <a:off x="677334" y="2777069"/>
            <a:ext cx="3854400" cy="25845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64" name="Google Shape;64;g2b22cc63a21_0_74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2b22cc63a21_0_74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2b22cc63a21_0_74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g2b22cc63a21_0_73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2b22cc63a21_0_738"/>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2b22cc63a21_0_738"/>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2b22cc63a21_0_73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 name="Shape 72"/>
        <p:cNvGrpSpPr/>
        <p:nvPr/>
      </p:nvGrpSpPr>
      <p:grpSpPr>
        <a:xfrm>
          <a:off x="0" y="0"/>
          <a:ext cx="0" cy="0"/>
          <a:chOff x="0" y="0"/>
          <a:chExt cx="0" cy="0"/>
        </a:xfrm>
      </p:grpSpPr>
      <p:sp>
        <p:nvSpPr>
          <p:cNvPr id="73" name="Google Shape;73;g2b22cc63a21_0_71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2b22cc63a21_0_716"/>
          <p:cNvSpPr txBox="1"/>
          <p:nvPr>
            <p:ph idx="1" type="body"/>
          </p:nvPr>
        </p:nvSpPr>
        <p:spPr>
          <a:xfrm>
            <a:off x="675745" y="2160983"/>
            <a:ext cx="41856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5" name="Google Shape;75;g2b22cc63a21_0_716"/>
          <p:cNvSpPr txBox="1"/>
          <p:nvPr>
            <p:ph idx="2" type="body"/>
          </p:nvPr>
        </p:nvSpPr>
        <p:spPr>
          <a:xfrm>
            <a:off x="675745" y="2737245"/>
            <a:ext cx="4185600" cy="3304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6" name="Google Shape;76;g2b22cc63a21_0_716"/>
          <p:cNvSpPr txBox="1"/>
          <p:nvPr>
            <p:ph idx="3" type="body"/>
          </p:nvPr>
        </p:nvSpPr>
        <p:spPr>
          <a:xfrm>
            <a:off x="5088383" y="2160983"/>
            <a:ext cx="41856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7" name="Google Shape;77;g2b22cc63a21_0_716"/>
          <p:cNvSpPr txBox="1"/>
          <p:nvPr>
            <p:ph idx="4" type="body"/>
          </p:nvPr>
        </p:nvSpPr>
        <p:spPr>
          <a:xfrm>
            <a:off x="5088384" y="2737245"/>
            <a:ext cx="4185600" cy="3304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8" name="Google Shape;78;g2b22cc63a21_0_71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2b22cc63a21_0_71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2b22cc63a21_0_71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g2b22cc63a21_0_725"/>
          <p:cNvSpPr txBox="1"/>
          <p:nvPr>
            <p:ph type="title"/>
          </p:nvPr>
        </p:nvSpPr>
        <p:spPr>
          <a:xfrm>
            <a:off x="677335" y="2700867"/>
            <a:ext cx="8596800" cy="182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2b22cc63a21_0_725"/>
          <p:cNvSpPr txBox="1"/>
          <p:nvPr>
            <p:ph idx="1" type="body"/>
          </p:nvPr>
        </p:nvSpPr>
        <p:spPr>
          <a:xfrm>
            <a:off x="677335" y="4527448"/>
            <a:ext cx="8596800"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84" name="Google Shape;84;g2b22cc63a21_0_72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g2b22cc63a21_0_72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2b22cc63a21_0_72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g2b22cc63a21_0_750"/>
          <p:cNvSpPr txBox="1"/>
          <p:nvPr>
            <p:ph type="title"/>
          </p:nvPr>
        </p:nvSpPr>
        <p:spPr>
          <a:xfrm>
            <a:off x="677334" y="4800600"/>
            <a:ext cx="85968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g2b22cc63a21_0_750"/>
          <p:cNvSpPr/>
          <p:nvPr>
            <p:ph idx="2" type="pic"/>
          </p:nvPr>
        </p:nvSpPr>
        <p:spPr>
          <a:xfrm>
            <a:off x="677334" y="609600"/>
            <a:ext cx="8596800" cy="3845700"/>
          </a:xfrm>
          <a:prstGeom prst="rect">
            <a:avLst/>
          </a:prstGeom>
          <a:noFill/>
          <a:ln>
            <a:noFill/>
          </a:ln>
        </p:spPr>
      </p:sp>
      <p:sp>
        <p:nvSpPr>
          <p:cNvPr id="90" name="Google Shape;90;g2b22cc63a21_0_750"/>
          <p:cNvSpPr txBox="1"/>
          <p:nvPr>
            <p:ph idx="1" type="body"/>
          </p:nvPr>
        </p:nvSpPr>
        <p:spPr>
          <a:xfrm>
            <a:off x="677334" y="5367338"/>
            <a:ext cx="8596800" cy="674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1" name="Google Shape;91;g2b22cc63a21_0_750"/>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2b22cc63a21_0_750"/>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g2b22cc63a21_0_75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g2b22cc63a21_0_672"/>
          <p:cNvGrpSpPr/>
          <p:nvPr/>
        </p:nvGrpSpPr>
        <p:grpSpPr>
          <a:xfrm>
            <a:off x="0" y="-8467"/>
            <a:ext cx="12192133" cy="6866580"/>
            <a:chOff x="0" y="-8467"/>
            <a:chExt cx="12192133" cy="6866580"/>
          </a:xfrm>
        </p:grpSpPr>
        <p:cxnSp>
          <p:nvCxnSpPr>
            <p:cNvPr id="11" name="Google Shape;11;g2b22cc63a21_0_67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g2b22cc63a21_0_67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13" name="Google Shape;13;g2b22cc63a21_0_67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4" name="Google Shape;14;g2b22cc63a21_0_67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g2b22cc63a21_0_672"/>
            <p:cNvSpPr/>
            <p:nvPr/>
          </p:nvSpPr>
          <p:spPr>
            <a:xfrm>
              <a:off x="8932333" y="3048000"/>
              <a:ext cx="3259800"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g2b22cc63a21_0_67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7" name="Google Shape;17;g2b22cc63a21_0_67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8" name="Google Shape;18;g2b22cc63a21_0_67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9" name="Google Shape;19;g2b22cc63a21_0_67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g2b22cc63a21_0_672"/>
            <p:cNvSpPr/>
            <p:nvPr/>
          </p:nvSpPr>
          <p:spPr>
            <a:xfrm>
              <a:off x="0" y="4013200"/>
              <a:ext cx="448800" cy="28449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g2b22cc63a21_0_67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g2b22cc63a21_0_672"/>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g2b22cc63a21_0_67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g2b22cc63a21_0_67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g2b22cc63a21_0_67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ocs.google.com/document/d/17Hmb_SW5HH_6a9wMKP3pMMhEWRnXlDx0HFNhpqATtr0/edi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hyperlink" Target="https://www.dualcapacity.org/" TargetMode="External"/><Relationship Id="rId5" Type="http://schemas.openxmlformats.org/officeDocument/2006/relationships/hyperlink" Target="http://www.dualcapacity.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www.sedl.org/pubs/framework/FE-Cap-Building.pdf" TargetMode="External"/><Relationship Id="rId4" Type="http://schemas.openxmlformats.org/officeDocument/2006/relationships/hyperlink" Target="https://www.cde.ca.gov/ls/pf/pf/documents/famengageframeenglish.pdf" TargetMode="External"/><Relationship Id="rId5" Type="http://schemas.openxmlformats.org/officeDocument/2006/relationships/hyperlink" Target="https://www.nmefoundation.org/getattachment/67f7c030-df45-4076-a23f-0d7f0596983f/Final-Report-Family-Engagement-AIR.pdf?lang=en-US&amp;ext=.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mailto:rmoffitt@si4all.com" TargetMode="Externa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ascd.org/el/articles/a-multi-tiered-approach-to-family-engagem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cfd13ce793_0_0"/>
          <p:cNvSpPr txBox="1"/>
          <p:nvPr>
            <p:ph type="ctrTitle"/>
          </p:nvPr>
        </p:nvSpPr>
        <p:spPr>
          <a:xfrm>
            <a:off x="1507067" y="2404534"/>
            <a:ext cx="7767000" cy="1646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5400"/>
              <a:buNone/>
            </a:pPr>
            <a:r>
              <a:rPr b="1" lang="en-US" sz="4000">
                <a:solidFill>
                  <a:schemeClr val="accent2"/>
                </a:solidFill>
              </a:rPr>
              <a:t>Building Family Efficacy </a:t>
            </a:r>
            <a:br>
              <a:rPr b="1" lang="en-US" sz="4000">
                <a:solidFill>
                  <a:schemeClr val="accent2"/>
                </a:solidFill>
              </a:rPr>
            </a:br>
            <a:r>
              <a:rPr b="1" lang="en-US" sz="4000">
                <a:solidFill>
                  <a:schemeClr val="accent2"/>
                </a:solidFill>
              </a:rPr>
              <a:t> Linking Family Engagement to Learning Goals and Student Outcomes</a:t>
            </a:r>
            <a:br>
              <a:rPr b="1" lang="en-US">
                <a:solidFill>
                  <a:schemeClr val="accent2"/>
                </a:solidFill>
              </a:rPr>
            </a:br>
            <a:endParaRPr b="1">
              <a:solidFill>
                <a:schemeClr val="accent2"/>
              </a:solidFill>
            </a:endParaRPr>
          </a:p>
        </p:txBody>
      </p:sp>
      <p:sp>
        <p:nvSpPr>
          <p:cNvPr id="143" name="Google Shape;143;g2cfd13ce793_0_0"/>
          <p:cNvSpPr txBox="1"/>
          <p:nvPr>
            <p:ph idx="1" type="subTitle"/>
          </p:nvPr>
        </p:nvSpPr>
        <p:spPr>
          <a:xfrm>
            <a:off x="1507067" y="4050833"/>
            <a:ext cx="7767000" cy="10968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1000"/>
              </a:spcBef>
              <a:spcAft>
                <a:spcPts val="0"/>
              </a:spcAft>
              <a:buSzPts val="1557"/>
              <a:buNone/>
            </a:pPr>
            <a:r>
              <a:rPr b="1" lang="en-US" sz="3200">
                <a:solidFill>
                  <a:schemeClr val="accent2"/>
                </a:solidFill>
              </a:rPr>
              <a:t>Family Engagement Symposium</a:t>
            </a:r>
            <a:endParaRPr/>
          </a:p>
          <a:p>
            <a:pPr indent="0" lvl="0" marL="0" rtl="0" algn="ctr">
              <a:lnSpc>
                <a:spcPct val="100000"/>
              </a:lnSpc>
              <a:spcBef>
                <a:spcPts val="1000"/>
              </a:spcBef>
              <a:spcAft>
                <a:spcPts val="0"/>
              </a:spcAft>
              <a:buSzPts val="1557"/>
              <a:buNone/>
            </a:pPr>
            <a:r>
              <a:rPr b="1" lang="en-US" sz="3200">
                <a:solidFill>
                  <a:schemeClr val="accent2"/>
                </a:solidFill>
              </a:rPr>
              <a:t>April 26, 2024</a:t>
            </a:r>
            <a:endParaRPr b="1" sz="3200">
              <a:solidFill>
                <a:schemeClr val="accent2"/>
              </a:solidFill>
            </a:endParaRPr>
          </a:p>
        </p:txBody>
      </p:sp>
      <p:pic>
        <p:nvPicPr>
          <p:cNvPr id="144" name="Google Shape;144;g2cfd13ce793_0_0"/>
          <p:cNvPicPr preferRelativeResize="0"/>
          <p:nvPr/>
        </p:nvPicPr>
        <p:blipFill>
          <a:blip r:embed="rId3">
            <a:alphaModFix/>
          </a:blip>
          <a:stretch>
            <a:fillRect/>
          </a:stretch>
        </p:blipFill>
        <p:spPr>
          <a:xfrm>
            <a:off x="3293960" y="5285552"/>
            <a:ext cx="4193224" cy="1572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b22cc63a21_0_83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90909"/>
              <a:buNone/>
            </a:pPr>
            <a:r>
              <a:rPr b="1" lang="en-US" sz="4400"/>
              <a:t>Why Do Families Disengage?</a:t>
            </a:r>
            <a:endParaRPr b="1" sz="4400"/>
          </a:p>
          <a:p>
            <a:pPr indent="0" lvl="0" marL="0" rtl="0" algn="ctr">
              <a:lnSpc>
                <a:spcPct val="100000"/>
              </a:lnSpc>
              <a:spcBef>
                <a:spcPts val="0"/>
              </a:spcBef>
              <a:spcAft>
                <a:spcPts val="0"/>
              </a:spcAft>
              <a:buSzPct val="90909"/>
              <a:buNone/>
            </a:pPr>
            <a:r>
              <a:rPr b="1" lang="en-US" sz="4400"/>
              <a:t>Cycle of Disengagement </a:t>
            </a:r>
            <a:r>
              <a:rPr b="1" lang="en-US" sz="1887">
                <a:solidFill>
                  <a:schemeClr val="accent2"/>
                </a:solidFill>
              </a:rPr>
              <a:t>(Constantino)</a:t>
            </a:r>
            <a:endParaRPr b="1" sz="1666">
              <a:solidFill>
                <a:schemeClr val="accent2"/>
              </a:solidFill>
            </a:endParaRPr>
          </a:p>
        </p:txBody>
      </p:sp>
      <p:sp>
        <p:nvSpPr>
          <p:cNvPr id="205" name="Google Shape;205;g2b22cc63a21_0_830"/>
          <p:cNvSpPr txBox="1"/>
          <p:nvPr>
            <p:ph idx="1" type="body"/>
          </p:nvPr>
        </p:nvSpPr>
        <p:spPr>
          <a:xfrm>
            <a:off x="677325" y="2445674"/>
            <a:ext cx="8596800" cy="3595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440"/>
              <a:buNone/>
            </a:pPr>
            <a:r>
              <a:t/>
            </a:r>
            <a:endParaRPr b="1">
              <a:solidFill>
                <a:schemeClr val="accent2"/>
              </a:solidFill>
            </a:endParaRPr>
          </a:p>
        </p:txBody>
      </p:sp>
      <p:sp>
        <p:nvSpPr>
          <p:cNvPr id="206" name="Google Shape;206;g2b22cc63a21_0_830"/>
          <p:cNvSpPr txBox="1"/>
          <p:nvPr>
            <p:ph idx="4294967295" type="body"/>
          </p:nvPr>
        </p:nvSpPr>
        <p:spPr>
          <a:xfrm>
            <a:off x="675750" y="2737250"/>
            <a:ext cx="6648300" cy="4390200"/>
          </a:xfrm>
          <a:prstGeom prst="rect">
            <a:avLst/>
          </a:prstGeom>
          <a:noFill/>
          <a:ln>
            <a:noFill/>
          </a:ln>
        </p:spPr>
        <p:txBody>
          <a:bodyPr anchorCtr="0" anchor="t" bIns="45700" lIns="91425" spcFirstLastPara="1" rIns="91425" wrap="square" tIns="45700">
            <a:noAutofit/>
          </a:bodyPr>
          <a:lstStyle/>
          <a:p>
            <a:pPr indent="-457200" lvl="0" marL="457200" rtl="0" algn="ctr">
              <a:lnSpc>
                <a:spcPct val="100000"/>
              </a:lnSpc>
              <a:spcBef>
                <a:spcPts val="1000"/>
              </a:spcBef>
              <a:spcAft>
                <a:spcPts val="0"/>
              </a:spcAft>
              <a:buClr>
                <a:schemeClr val="accent2"/>
              </a:buClr>
              <a:buSzPts val="3800"/>
              <a:buChar char="●"/>
            </a:pPr>
            <a:r>
              <a:rPr b="1" lang="en-US" sz="3800">
                <a:solidFill>
                  <a:schemeClr val="accent2"/>
                </a:solidFill>
              </a:rPr>
              <a:t>Self-Preservation</a:t>
            </a:r>
            <a:endParaRPr b="1" sz="3800">
              <a:solidFill>
                <a:schemeClr val="accent2"/>
              </a:solidFill>
            </a:endParaRPr>
          </a:p>
          <a:p>
            <a:pPr indent="-457200" lvl="0" marL="457200" rtl="0" algn="ctr">
              <a:lnSpc>
                <a:spcPct val="100000"/>
              </a:lnSpc>
              <a:spcBef>
                <a:spcPts val="0"/>
              </a:spcBef>
              <a:spcAft>
                <a:spcPts val="0"/>
              </a:spcAft>
              <a:buClr>
                <a:schemeClr val="accent2"/>
              </a:buClr>
              <a:buSzPts val="3800"/>
              <a:buChar char="●"/>
            </a:pPr>
            <a:r>
              <a:rPr b="1" lang="en-US" sz="3800">
                <a:solidFill>
                  <a:schemeClr val="accent2"/>
                </a:solidFill>
              </a:rPr>
              <a:t>Isolation</a:t>
            </a:r>
            <a:endParaRPr b="1" sz="3800">
              <a:solidFill>
                <a:schemeClr val="accent2"/>
              </a:solidFill>
            </a:endParaRPr>
          </a:p>
          <a:p>
            <a:pPr indent="-457200" lvl="0" marL="457200" rtl="0" algn="ctr">
              <a:lnSpc>
                <a:spcPct val="100000"/>
              </a:lnSpc>
              <a:spcBef>
                <a:spcPts val="0"/>
              </a:spcBef>
              <a:spcAft>
                <a:spcPts val="0"/>
              </a:spcAft>
              <a:buClr>
                <a:schemeClr val="accent2"/>
              </a:buClr>
              <a:buSzPts val="3800"/>
              <a:buChar char="●"/>
            </a:pPr>
            <a:r>
              <a:rPr b="1" lang="en-US" sz="3800">
                <a:solidFill>
                  <a:schemeClr val="accent2"/>
                </a:solidFill>
              </a:rPr>
              <a:t>Stress</a:t>
            </a:r>
            <a:endParaRPr b="1" sz="3800">
              <a:solidFill>
                <a:schemeClr val="accent2"/>
              </a:solidFill>
            </a:endParaRPr>
          </a:p>
          <a:p>
            <a:pPr indent="-457200" lvl="0" marL="457200" rtl="0" algn="ctr">
              <a:lnSpc>
                <a:spcPct val="100000"/>
              </a:lnSpc>
              <a:spcBef>
                <a:spcPts val="0"/>
              </a:spcBef>
              <a:spcAft>
                <a:spcPts val="0"/>
              </a:spcAft>
              <a:buClr>
                <a:schemeClr val="accent2"/>
              </a:buClr>
              <a:buSzPts val="3800"/>
              <a:buChar char="●"/>
            </a:pPr>
            <a:r>
              <a:rPr b="1" lang="en-US" sz="3800">
                <a:solidFill>
                  <a:schemeClr val="accent2"/>
                </a:solidFill>
              </a:rPr>
              <a:t>Anxiety</a:t>
            </a:r>
            <a:endParaRPr b="1" sz="3800">
              <a:solidFill>
                <a:schemeClr val="accent2"/>
              </a:solidFill>
            </a:endParaRPr>
          </a:p>
          <a:p>
            <a:pPr indent="-457200" lvl="0" marL="457200" rtl="0" algn="ctr">
              <a:lnSpc>
                <a:spcPct val="100000"/>
              </a:lnSpc>
              <a:spcBef>
                <a:spcPts val="0"/>
              </a:spcBef>
              <a:spcAft>
                <a:spcPts val="0"/>
              </a:spcAft>
              <a:buClr>
                <a:schemeClr val="accent2"/>
              </a:buClr>
              <a:buSzPts val="3800"/>
              <a:buChar char="●"/>
            </a:pPr>
            <a:r>
              <a:rPr b="1" lang="en-US" sz="3800">
                <a:solidFill>
                  <a:schemeClr val="accent2"/>
                </a:solidFill>
              </a:rPr>
              <a:t>Fear</a:t>
            </a:r>
            <a:endParaRPr b="1" sz="380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2b360fc2311_0_0"/>
          <p:cNvPicPr preferRelativeResize="0"/>
          <p:nvPr/>
        </p:nvPicPr>
        <p:blipFill rotWithShape="1">
          <a:blip r:embed="rId3">
            <a:alphaModFix/>
          </a:blip>
          <a:srcRect b="0" l="0" r="0" t="0"/>
          <a:stretch/>
        </p:blipFill>
        <p:spPr>
          <a:xfrm>
            <a:off x="3307325" y="1535800"/>
            <a:ext cx="4156900" cy="434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2b296607889_2_0"/>
          <p:cNvPicPr preferRelativeResize="0"/>
          <p:nvPr/>
        </p:nvPicPr>
        <p:blipFill rotWithShape="1">
          <a:blip r:embed="rId3">
            <a:alphaModFix/>
          </a:blip>
          <a:srcRect b="0" l="0" r="0" t="0"/>
          <a:stretch/>
        </p:blipFill>
        <p:spPr>
          <a:xfrm>
            <a:off x="0" y="0"/>
            <a:ext cx="12192000" cy="6858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b2314a66b4_0_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b="1" lang="en-US" sz="4000"/>
              <a:t>Five Simple Principles</a:t>
            </a:r>
            <a:endParaRPr b="1" sz="4000"/>
          </a:p>
          <a:p>
            <a:pPr indent="0" lvl="0" marL="0" rtl="0" algn="ctr">
              <a:lnSpc>
                <a:spcPct val="100000"/>
              </a:lnSpc>
              <a:spcBef>
                <a:spcPts val="0"/>
              </a:spcBef>
              <a:spcAft>
                <a:spcPts val="0"/>
              </a:spcAft>
              <a:buSzPts val="3600"/>
              <a:buNone/>
            </a:pPr>
            <a:r>
              <a:rPr b="1" lang="en-US" sz="2000">
                <a:solidFill>
                  <a:schemeClr val="accent2"/>
                </a:solidFill>
              </a:rPr>
              <a:t>Constantino</a:t>
            </a:r>
            <a:endParaRPr b="1" sz="2000">
              <a:solidFill>
                <a:schemeClr val="accent2"/>
              </a:solidFill>
            </a:endParaRPr>
          </a:p>
        </p:txBody>
      </p:sp>
      <p:sp>
        <p:nvSpPr>
          <p:cNvPr id="225" name="Google Shape;225;g2b2314a66b4_0_2"/>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b="1" lang="en-US" sz="3000">
                <a:solidFill>
                  <a:schemeClr val="accent2"/>
                </a:solidFill>
              </a:rPr>
              <a:t>Principle #1 A Culture That Engages Every Family</a:t>
            </a:r>
            <a:endParaRPr b="1" sz="3000">
              <a:solidFill>
                <a:schemeClr val="accent2"/>
              </a:solidFill>
            </a:endParaRPr>
          </a:p>
          <a:p>
            <a:pPr indent="0" lvl="0" marL="0" rtl="0" algn="l">
              <a:lnSpc>
                <a:spcPct val="100000"/>
              </a:lnSpc>
              <a:spcBef>
                <a:spcPts val="1000"/>
              </a:spcBef>
              <a:spcAft>
                <a:spcPts val="0"/>
              </a:spcAft>
              <a:buSzPts val="1440"/>
              <a:buNone/>
            </a:pPr>
            <a:r>
              <a:rPr b="1" lang="en-US" sz="3000">
                <a:solidFill>
                  <a:schemeClr val="accent2"/>
                </a:solidFill>
              </a:rPr>
              <a:t>Principle #2 Communicate Effectively and Build Relationships</a:t>
            </a:r>
            <a:endParaRPr b="1" sz="3000">
              <a:solidFill>
                <a:schemeClr val="accent2"/>
              </a:solidFill>
            </a:endParaRPr>
          </a:p>
          <a:p>
            <a:pPr indent="0" lvl="0" marL="0" rtl="0" algn="l">
              <a:lnSpc>
                <a:spcPct val="100000"/>
              </a:lnSpc>
              <a:spcBef>
                <a:spcPts val="1000"/>
              </a:spcBef>
              <a:spcAft>
                <a:spcPts val="0"/>
              </a:spcAft>
              <a:buSzPts val="1440"/>
              <a:buNone/>
            </a:pPr>
            <a:r>
              <a:rPr b="1" lang="en-US" sz="3000">
                <a:solidFill>
                  <a:srgbClr val="FF0000"/>
                </a:solidFill>
              </a:rPr>
              <a:t>Principle #3 Build Family Efficacy</a:t>
            </a:r>
            <a:endParaRPr b="1" sz="3000">
              <a:solidFill>
                <a:srgbClr val="FF0000"/>
              </a:solidFill>
            </a:endParaRPr>
          </a:p>
          <a:p>
            <a:pPr indent="0" lvl="0" marL="0" rtl="0" algn="l">
              <a:lnSpc>
                <a:spcPct val="100000"/>
              </a:lnSpc>
              <a:spcBef>
                <a:spcPts val="1000"/>
              </a:spcBef>
              <a:spcAft>
                <a:spcPts val="0"/>
              </a:spcAft>
              <a:buSzPts val="1440"/>
              <a:buNone/>
            </a:pPr>
            <a:r>
              <a:rPr b="1" lang="en-US" sz="3000">
                <a:solidFill>
                  <a:schemeClr val="accent2"/>
                </a:solidFill>
              </a:rPr>
              <a:t>Principle #4 Engage Every Family in Decision Making</a:t>
            </a:r>
            <a:endParaRPr b="1" sz="3000">
              <a:solidFill>
                <a:schemeClr val="accent2"/>
              </a:solidFill>
            </a:endParaRPr>
          </a:p>
          <a:p>
            <a:pPr indent="0" lvl="0" marL="0" rtl="0" algn="l">
              <a:lnSpc>
                <a:spcPct val="100000"/>
              </a:lnSpc>
              <a:spcBef>
                <a:spcPts val="1000"/>
              </a:spcBef>
              <a:spcAft>
                <a:spcPts val="0"/>
              </a:spcAft>
              <a:buSzPts val="1440"/>
              <a:buNone/>
            </a:pPr>
            <a:r>
              <a:rPr b="1" lang="en-US" sz="3000">
                <a:solidFill>
                  <a:schemeClr val="accent2"/>
                </a:solidFill>
              </a:rPr>
              <a:t>Principle #5 Engage the Greater Community</a:t>
            </a:r>
            <a:endParaRPr b="1" sz="3000">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800"/>
              <a:buNone/>
            </a:pPr>
            <a:r>
              <a:rPr b="1" lang="en-US" sz="4000"/>
              <a:t>Four Ways to Build Family Capacity</a:t>
            </a:r>
            <a:endParaRPr/>
          </a:p>
        </p:txBody>
      </p:sp>
      <p:sp>
        <p:nvSpPr>
          <p:cNvPr id="232" name="Google Shape;232;p22"/>
          <p:cNvSpPr txBox="1"/>
          <p:nvPr>
            <p:ph idx="1" type="body"/>
          </p:nvPr>
        </p:nvSpPr>
        <p:spPr>
          <a:xfrm>
            <a:off x="677334" y="2160589"/>
            <a:ext cx="4184100" cy="38808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n-US">
                <a:solidFill>
                  <a:schemeClr val="accent2"/>
                </a:solidFill>
              </a:rPr>
              <a:t>Reinforce and celebrate families’ awareness of the important role they play and share a two-way communication strategy.</a:t>
            </a:r>
            <a:endParaRPr/>
          </a:p>
          <a:p>
            <a:pPr indent="-228600" lvl="0" marL="457200" rtl="0" algn="l">
              <a:lnSpc>
                <a:spcPct val="100000"/>
              </a:lnSpc>
              <a:spcBef>
                <a:spcPts val="1000"/>
              </a:spcBef>
              <a:spcAft>
                <a:spcPts val="0"/>
              </a:spcAft>
              <a:buSzPts val="1440"/>
              <a:buNone/>
            </a:pPr>
            <a:r>
              <a:t/>
            </a:r>
            <a:endParaRPr>
              <a:solidFill>
                <a:schemeClr val="accent2"/>
              </a:solidFill>
            </a:endParaRPr>
          </a:p>
          <a:p>
            <a:pPr indent="-320040" lvl="0" marL="457200" rtl="0" algn="l">
              <a:lnSpc>
                <a:spcPct val="100000"/>
              </a:lnSpc>
              <a:spcBef>
                <a:spcPts val="1000"/>
              </a:spcBef>
              <a:spcAft>
                <a:spcPts val="0"/>
              </a:spcAft>
              <a:buSzPts val="1440"/>
              <a:buChar char="►"/>
            </a:pPr>
            <a:r>
              <a:rPr lang="en-US">
                <a:solidFill>
                  <a:schemeClr val="accent2"/>
                </a:solidFill>
              </a:rPr>
              <a:t>Offer families the opportunities to build skills and confidence. Help them to be an active partner in setting goals and making decisions about their child’s ongoing learning experiences.</a:t>
            </a:r>
            <a:endParaRPr/>
          </a:p>
        </p:txBody>
      </p:sp>
      <p:sp>
        <p:nvSpPr>
          <p:cNvPr id="233" name="Google Shape;233;p22"/>
          <p:cNvSpPr txBox="1"/>
          <p:nvPr>
            <p:ph idx="2" type="body"/>
          </p:nvPr>
        </p:nvSpPr>
        <p:spPr>
          <a:xfrm>
            <a:off x="5089970" y="2160589"/>
            <a:ext cx="4184100" cy="38808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n-US">
                <a:solidFill>
                  <a:schemeClr val="accent2"/>
                </a:solidFill>
              </a:rPr>
              <a:t>Share information that is realistic and presented through a   positive lens.</a:t>
            </a:r>
            <a:endParaRPr/>
          </a:p>
          <a:p>
            <a:pPr indent="-228600" lvl="0" marL="457200" rtl="0" algn="l">
              <a:lnSpc>
                <a:spcPct val="100000"/>
              </a:lnSpc>
              <a:spcBef>
                <a:spcPts val="1000"/>
              </a:spcBef>
              <a:spcAft>
                <a:spcPts val="0"/>
              </a:spcAft>
              <a:buSzPts val="1440"/>
              <a:buNone/>
            </a:pPr>
            <a:r>
              <a:t/>
            </a:r>
            <a:endParaRPr>
              <a:solidFill>
                <a:schemeClr val="accent2"/>
              </a:solidFill>
            </a:endParaRPr>
          </a:p>
          <a:p>
            <a:pPr indent="-320040" lvl="0" marL="457200" rtl="0" algn="l">
              <a:lnSpc>
                <a:spcPct val="100000"/>
              </a:lnSpc>
              <a:spcBef>
                <a:spcPts val="1000"/>
              </a:spcBef>
              <a:spcAft>
                <a:spcPts val="0"/>
              </a:spcAft>
              <a:buSzPts val="1440"/>
              <a:buChar char="►"/>
            </a:pPr>
            <a:r>
              <a:rPr lang="en-US">
                <a:solidFill>
                  <a:schemeClr val="accent2"/>
                </a:solidFill>
              </a:rPr>
              <a:t>Assure families, especially those who may be unfamiliar with the school culture that they have a powerful voice and share ways that they can use 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b2314a66b4_2_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b="1" lang="en-US" sz="4000"/>
              <a:t>What Can Educators Do?</a:t>
            </a:r>
            <a:br>
              <a:rPr b="1" lang="en-US" sz="4500">
                <a:solidFill>
                  <a:schemeClr val="accent2"/>
                </a:solidFill>
              </a:rPr>
            </a:br>
            <a:endParaRPr b="1" sz="4500">
              <a:solidFill>
                <a:schemeClr val="accent2"/>
              </a:solidFill>
            </a:endParaRPr>
          </a:p>
        </p:txBody>
      </p:sp>
      <p:sp>
        <p:nvSpPr>
          <p:cNvPr id="240" name="Google Shape;240;g2b2314a66b4_2_1"/>
          <p:cNvSpPr txBox="1"/>
          <p:nvPr>
            <p:ph idx="1" type="body"/>
          </p:nvPr>
        </p:nvSpPr>
        <p:spPr>
          <a:xfrm>
            <a:off x="677325" y="1765738"/>
            <a:ext cx="9286500" cy="5092262"/>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1000"/>
              </a:spcBef>
              <a:spcAft>
                <a:spcPts val="0"/>
              </a:spcAft>
              <a:buSzPts val="1440"/>
              <a:buNone/>
            </a:pPr>
            <a:r>
              <a:t/>
            </a:r>
            <a:endParaRPr b="1" sz="2800">
              <a:solidFill>
                <a:schemeClr val="accent2"/>
              </a:solidFill>
            </a:endParaRPr>
          </a:p>
          <a:p>
            <a:pPr indent="-406400" lvl="0" marL="457200" rtl="0" algn="l">
              <a:lnSpc>
                <a:spcPct val="100000"/>
              </a:lnSpc>
              <a:spcBef>
                <a:spcPts val="1000"/>
              </a:spcBef>
              <a:spcAft>
                <a:spcPts val="0"/>
              </a:spcAft>
              <a:buClr>
                <a:schemeClr val="accent2"/>
              </a:buClr>
              <a:buSzPts val="2800"/>
              <a:buChar char="●"/>
            </a:pPr>
            <a:r>
              <a:rPr b="1" lang="en-US" sz="2800">
                <a:solidFill>
                  <a:schemeClr val="accent2"/>
                </a:solidFill>
              </a:rPr>
              <a:t>Most Schools are Adept at Engaging the Already Engaged</a:t>
            </a:r>
            <a:endParaRPr b="1" sz="2800">
              <a:solidFill>
                <a:schemeClr val="accent2"/>
              </a:solidFill>
            </a:endParaRPr>
          </a:p>
          <a:p>
            <a:pPr indent="0" lvl="0" marL="457200" rtl="0" algn="l">
              <a:lnSpc>
                <a:spcPct val="100000"/>
              </a:lnSpc>
              <a:spcBef>
                <a:spcPts val="1000"/>
              </a:spcBef>
              <a:spcAft>
                <a:spcPts val="0"/>
              </a:spcAft>
              <a:buSzPts val="1440"/>
              <a:buNone/>
            </a:pPr>
            <a:r>
              <a:t/>
            </a:r>
            <a:endParaRPr b="1" sz="2800">
              <a:solidFill>
                <a:schemeClr val="accent2"/>
              </a:solidFill>
            </a:endParaRPr>
          </a:p>
          <a:p>
            <a:pPr indent="-406400" lvl="0" marL="457200" rtl="0" algn="l">
              <a:lnSpc>
                <a:spcPct val="100000"/>
              </a:lnSpc>
              <a:spcBef>
                <a:spcPts val="1000"/>
              </a:spcBef>
              <a:spcAft>
                <a:spcPts val="0"/>
              </a:spcAft>
              <a:buClr>
                <a:schemeClr val="accent2"/>
              </a:buClr>
              <a:buSzPts val="2800"/>
              <a:buChar char="●"/>
            </a:pPr>
            <a:r>
              <a:rPr b="1" lang="en-US" sz="2800">
                <a:solidFill>
                  <a:schemeClr val="accent2"/>
                </a:solidFill>
              </a:rPr>
              <a:t>Family Engagement is NOT About Doing More, but Doing What WE Already Do, Differently</a:t>
            </a:r>
            <a:endParaRPr b="1" sz="2800">
              <a:solidFill>
                <a:schemeClr val="accent2"/>
              </a:solidFill>
            </a:endParaRPr>
          </a:p>
          <a:p>
            <a:pPr indent="0" lvl="0" marL="457200" rtl="0" algn="l">
              <a:lnSpc>
                <a:spcPct val="100000"/>
              </a:lnSpc>
              <a:spcBef>
                <a:spcPts val="1000"/>
              </a:spcBef>
              <a:spcAft>
                <a:spcPts val="0"/>
              </a:spcAft>
              <a:buSzPts val="1440"/>
              <a:buNone/>
            </a:pPr>
            <a:r>
              <a:t/>
            </a:r>
            <a:endParaRPr b="1" sz="2800">
              <a:solidFill>
                <a:schemeClr val="accent2"/>
              </a:solidFill>
            </a:endParaRPr>
          </a:p>
          <a:p>
            <a:pPr indent="-406400" lvl="0" marL="457200" rtl="0" algn="l">
              <a:lnSpc>
                <a:spcPct val="100000"/>
              </a:lnSpc>
              <a:spcBef>
                <a:spcPts val="1000"/>
              </a:spcBef>
              <a:spcAft>
                <a:spcPts val="0"/>
              </a:spcAft>
              <a:buClr>
                <a:schemeClr val="accent2"/>
              </a:buClr>
              <a:buSzPts val="2800"/>
              <a:buChar char="●"/>
            </a:pPr>
            <a:r>
              <a:rPr b="1" lang="en-US" sz="2800">
                <a:solidFill>
                  <a:schemeClr val="accent2"/>
                </a:solidFill>
              </a:rPr>
              <a:t>Family Engagement is a PROCESS, not an EVENT</a:t>
            </a:r>
            <a:endParaRPr/>
          </a:p>
          <a:p>
            <a:pPr indent="-406400" lvl="0" marL="457200" rtl="0" algn="l">
              <a:lnSpc>
                <a:spcPct val="100000"/>
              </a:lnSpc>
              <a:spcBef>
                <a:spcPts val="1000"/>
              </a:spcBef>
              <a:spcAft>
                <a:spcPts val="0"/>
              </a:spcAft>
              <a:buClr>
                <a:schemeClr val="accent2"/>
              </a:buClr>
              <a:buSzPts val="2800"/>
              <a:buChar char="●"/>
            </a:pPr>
            <a:r>
              <a:rPr b="1" lang="en-US" sz="1200">
                <a:solidFill>
                  <a:schemeClr val="accent2"/>
                </a:solidFill>
              </a:rPr>
              <a:t>Constantino</a:t>
            </a:r>
            <a:endParaRPr b="1" sz="1200">
              <a:solidFill>
                <a:schemeClr val="accent2"/>
              </a:solidFill>
            </a:endParaRPr>
          </a:p>
          <a:p>
            <a:pPr indent="0" lvl="0" marL="0" rtl="0" algn="l">
              <a:lnSpc>
                <a:spcPct val="100000"/>
              </a:lnSpc>
              <a:spcBef>
                <a:spcPts val="1000"/>
              </a:spcBef>
              <a:spcAft>
                <a:spcPts val="0"/>
              </a:spcAft>
              <a:buSzPts val="144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pSp>
        <p:nvGrpSpPr>
          <p:cNvPr id="246" name="Google Shape;246;p23"/>
          <p:cNvGrpSpPr/>
          <p:nvPr/>
        </p:nvGrpSpPr>
        <p:grpSpPr>
          <a:xfrm>
            <a:off x="4541322" y="1217213"/>
            <a:ext cx="4837570" cy="5127660"/>
            <a:chOff x="1289106" y="19349"/>
            <a:chExt cx="4837570" cy="5127660"/>
          </a:xfrm>
        </p:grpSpPr>
        <p:sp>
          <p:nvSpPr>
            <p:cNvPr id="247" name="Google Shape;247;p23"/>
            <p:cNvSpPr/>
            <p:nvPr/>
          </p:nvSpPr>
          <p:spPr>
            <a:xfrm>
              <a:off x="3099676" y="1871825"/>
              <a:ext cx="1422708" cy="1422708"/>
            </a:xfrm>
            <a:prstGeom prst="ellipse">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txBox="1"/>
            <p:nvPr/>
          </p:nvSpPr>
          <p:spPr>
            <a:xfrm>
              <a:off x="3308027" y="2080176"/>
              <a:ext cx="1006006" cy="1006006"/>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Community Cultural Wealth</a:t>
              </a:r>
              <a:endParaRPr/>
            </a:p>
          </p:txBody>
        </p:sp>
        <p:sp>
          <p:nvSpPr>
            <p:cNvPr id="249" name="Google Shape;249;p23"/>
            <p:cNvSpPr/>
            <p:nvPr/>
          </p:nvSpPr>
          <p:spPr>
            <a:xfrm rot="-5400000">
              <a:off x="3596147" y="1639675"/>
              <a:ext cx="429767" cy="34532"/>
            </a:xfrm>
            <a:custGeom>
              <a:rect b="b" l="l" r="r" t="t"/>
              <a:pathLst>
                <a:path extrusionOk="0" h="120000" w="120000">
                  <a:moveTo>
                    <a:pt x="0" y="60000"/>
                  </a:moveTo>
                  <a:lnTo>
                    <a:pt x="120000" y="60000"/>
                  </a:lnTo>
                </a:path>
              </a:pathLst>
            </a:custGeom>
            <a:noFill/>
            <a:ln cap="flat" cmpd="sng" w="25400">
              <a:solidFill>
                <a:srgbClr val="7199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txBox="1"/>
            <p:nvPr/>
          </p:nvSpPr>
          <p:spPr>
            <a:xfrm rot="-5400000">
              <a:off x="3800287" y="1646197"/>
              <a:ext cx="21488" cy="2148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51" name="Google Shape;251;p23"/>
            <p:cNvSpPr/>
            <p:nvPr/>
          </p:nvSpPr>
          <p:spPr>
            <a:xfrm>
              <a:off x="3099676" y="19349"/>
              <a:ext cx="1422708" cy="1422708"/>
            </a:xfrm>
            <a:prstGeom prst="ellipse">
              <a:avLst/>
            </a:prstGeom>
            <a:solidFill>
              <a:srgbClr val="C0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txBox="1"/>
            <p:nvPr/>
          </p:nvSpPr>
          <p:spPr>
            <a:xfrm>
              <a:off x="3308027" y="227700"/>
              <a:ext cx="1006006" cy="1006006"/>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Gill Sans"/>
                  <a:ea typeface="Gill Sans"/>
                  <a:cs typeface="Gill Sans"/>
                  <a:sym typeface="Gill Sans"/>
                </a:rPr>
                <a:t>Aspirational</a:t>
              </a:r>
              <a:endParaRPr/>
            </a:p>
          </p:txBody>
        </p:sp>
        <p:sp>
          <p:nvSpPr>
            <p:cNvPr id="253" name="Google Shape;253;p23"/>
            <p:cNvSpPr/>
            <p:nvPr/>
          </p:nvSpPr>
          <p:spPr>
            <a:xfrm rot="-1800000">
              <a:off x="4398293" y="2102794"/>
              <a:ext cx="429767" cy="34532"/>
            </a:xfrm>
            <a:custGeom>
              <a:rect b="b" l="l" r="r" t="t"/>
              <a:pathLst>
                <a:path extrusionOk="0" h="120000" w="120000">
                  <a:moveTo>
                    <a:pt x="0" y="60000"/>
                  </a:moveTo>
                  <a:lnTo>
                    <a:pt x="120000" y="60000"/>
                  </a:lnTo>
                </a:path>
              </a:pathLst>
            </a:custGeom>
            <a:noFill/>
            <a:ln cap="flat" cmpd="sng" w="25400">
              <a:solidFill>
                <a:srgbClr val="7199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txBox="1"/>
            <p:nvPr/>
          </p:nvSpPr>
          <p:spPr>
            <a:xfrm rot="-1800000">
              <a:off x="4602432" y="2109316"/>
              <a:ext cx="21488" cy="2148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55" name="Google Shape;255;p23"/>
            <p:cNvSpPr/>
            <p:nvPr/>
          </p:nvSpPr>
          <p:spPr>
            <a:xfrm>
              <a:off x="4703968" y="945587"/>
              <a:ext cx="1422708" cy="1422708"/>
            </a:xfrm>
            <a:prstGeom prst="ellipse">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txBox="1"/>
            <p:nvPr/>
          </p:nvSpPr>
          <p:spPr>
            <a:xfrm>
              <a:off x="4912319" y="1153938"/>
              <a:ext cx="1006006" cy="1006006"/>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Gill Sans"/>
                  <a:ea typeface="Gill Sans"/>
                  <a:cs typeface="Gill Sans"/>
                  <a:sym typeface="Gill Sans"/>
                </a:rPr>
                <a:t>Familial</a:t>
              </a:r>
              <a:endParaRPr/>
            </a:p>
          </p:txBody>
        </p:sp>
        <p:sp>
          <p:nvSpPr>
            <p:cNvPr id="257" name="Google Shape;257;p23"/>
            <p:cNvSpPr/>
            <p:nvPr/>
          </p:nvSpPr>
          <p:spPr>
            <a:xfrm rot="1800000">
              <a:off x="4398293" y="3029032"/>
              <a:ext cx="429767" cy="34532"/>
            </a:xfrm>
            <a:custGeom>
              <a:rect b="b" l="l" r="r" t="t"/>
              <a:pathLst>
                <a:path extrusionOk="0" h="120000" w="120000">
                  <a:moveTo>
                    <a:pt x="0" y="60000"/>
                  </a:moveTo>
                  <a:lnTo>
                    <a:pt x="120000" y="60000"/>
                  </a:lnTo>
                </a:path>
              </a:pathLst>
            </a:custGeom>
            <a:noFill/>
            <a:ln cap="flat" cmpd="sng" w="25400">
              <a:solidFill>
                <a:srgbClr val="7199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txBox="1"/>
            <p:nvPr/>
          </p:nvSpPr>
          <p:spPr>
            <a:xfrm rot="1800000">
              <a:off x="4602432" y="3035554"/>
              <a:ext cx="21488" cy="2148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59" name="Google Shape;259;p23"/>
            <p:cNvSpPr/>
            <p:nvPr/>
          </p:nvSpPr>
          <p:spPr>
            <a:xfrm>
              <a:off x="4703968" y="2798063"/>
              <a:ext cx="1422708" cy="1422708"/>
            </a:xfrm>
            <a:prstGeom prst="ellipse">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3"/>
            <p:cNvSpPr txBox="1"/>
            <p:nvPr/>
          </p:nvSpPr>
          <p:spPr>
            <a:xfrm>
              <a:off x="4912319" y="3006414"/>
              <a:ext cx="1006006" cy="1006006"/>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Gill Sans"/>
                  <a:ea typeface="Gill Sans"/>
                  <a:cs typeface="Gill Sans"/>
                  <a:sym typeface="Gill Sans"/>
                </a:rPr>
                <a:t>Linguistic</a:t>
              </a:r>
              <a:endParaRPr/>
            </a:p>
          </p:txBody>
        </p:sp>
        <p:sp>
          <p:nvSpPr>
            <p:cNvPr id="261" name="Google Shape;261;p23"/>
            <p:cNvSpPr/>
            <p:nvPr/>
          </p:nvSpPr>
          <p:spPr>
            <a:xfrm rot="5400000">
              <a:off x="3596147" y="3492151"/>
              <a:ext cx="429767" cy="34532"/>
            </a:xfrm>
            <a:custGeom>
              <a:rect b="b" l="l" r="r" t="t"/>
              <a:pathLst>
                <a:path extrusionOk="0" h="120000" w="120000">
                  <a:moveTo>
                    <a:pt x="0" y="60000"/>
                  </a:moveTo>
                  <a:lnTo>
                    <a:pt x="120000" y="60000"/>
                  </a:lnTo>
                </a:path>
              </a:pathLst>
            </a:custGeom>
            <a:noFill/>
            <a:ln cap="flat" cmpd="sng" w="25400">
              <a:solidFill>
                <a:srgbClr val="7199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txBox="1"/>
            <p:nvPr/>
          </p:nvSpPr>
          <p:spPr>
            <a:xfrm rot="5400000">
              <a:off x="3800287" y="3498673"/>
              <a:ext cx="21488" cy="2148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63" name="Google Shape;263;p23"/>
            <p:cNvSpPr/>
            <p:nvPr/>
          </p:nvSpPr>
          <p:spPr>
            <a:xfrm>
              <a:off x="3099676" y="3724301"/>
              <a:ext cx="1422708" cy="1422708"/>
            </a:xfrm>
            <a:prstGeom prst="ellipse">
              <a:avLst/>
            </a:pr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3"/>
            <p:cNvSpPr txBox="1"/>
            <p:nvPr/>
          </p:nvSpPr>
          <p:spPr>
            <a:xfrm>
              <a:off x="3308027" y="3932652"/>
              <a:ext cx="1006006" cy="100600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Social</a:t>
              </a:r>
              <a:endParaRPr/>
            </a:p>
          </p:txBody>
        </p:sp>
        <p:sp>
          <p:nvSpPr>
            <p:cNvPr id="265" name="Google Shape;265;p23"/>
            <p:cNvSpPr/>
            <p:nvPr/>
          </p:nvSpPr>
          <p:spPr>
            <a:xfrm rot="9000000">
              <a:off x="2794002" y="3029032"/>
              <a:ext cx="429767" cy="34532"/>
            </a:xfrm>
            <a:custGeom>
              <a:rect b="b" l="l" r="r" t="t"/>
              <a:pathLst>
                <a:path extrusionOk="0" h="120000" w="120000">
                  <a:moveTo>
                    <a:pt x="0" y="60000"/>
                  </a:moveTo>
                  <a:lnTo>
                    <a:pt x="120000" y="60000"/>
                  </a:lnTo>
                </a:path>
              </a:pathLst>
            </a:custGeom>
            <a:noFill/>
            <a:ln cap="flat" cmpd="sng" w="25400">
              <a:solidFill>
                <a:srgbClr val="7199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txBox="1"/>
            <p:nvPr/>
          </p:nvSpPr>
          <p:spPr>
            <a:xfrm rot="-1800000">
              <a:off x="2998141" y="3035554"/>
              <a:ext cx="21488" cy="2148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67" name="Google Shape;267;p23"/>
            <p:cNvSpPr/>
            <p:nvPr/>
          </p:nvSpPr>
          <p:spPr>
            <a:xfrm>
              <a:off x="1495385" y="2798063"/>
              <a:ext cx="1422708" cy="1422708"/>
            </a:xfrm>
            <a:prstGeom prst="ellipse">
              <a:avLst/>
            </a:prstGeom>
            <a:solidFill>
              <a:srgbClr val="7030A0"/>
            </a:solidFill>
            <a:ln cap="flat" cmpd="sng" w="25400">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3"/>
            <p:cNvSpPr txBox="1"/>
            <p:nvPr/>
          </p:nvSpPr>
          <p:spPr>
            <a:xfrm>
              <a:off x="1703736" y="3006414"/>
              <a:ext cx="1006006" cy="100600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Resistant</a:t>
              </a:r>
              <a:endParaRPr/>
            </a:p>
          </p:txBody>
        </p:sp>
        <p:sp>
          <p:nvSpPr>
            <p:cNvPr id="269" name="Google Shape;269;p23"/>
            <p:cNvSpPr/>
            <p:nvPr/>
          </p:nvSpPr>
          <p:spPr>
            <a:xfrm rot="-9000000">
              <a:off x="2923174" y="2137406"/>
              <a:ext cx="291319" cy="34532"/>
            </a:xfrm>
            <a:custGeom>
              <a:rect b="b" l="l" r="r" t="t"/>
              <a:pathLst>
                <a:path extrusionOk="0" h="120000" w="120000">
                  <a:moveTo>
                    <a:pt x="0" y="60000"/>
                  </a:moveTo>
                  <a:lnTo>
                    <a:pt x="120000" y="60000"/>
                  </a:lnTo>
                </a:path>
              </a:pathLst>
            </a:custGeom>
            <a:noFill/>
            <a:ln cap="flat" cmpd="sng" w="25400">
              <a:solidFill>
                <a:srgbClr val="7199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txBox="1"/>
            <p:nvPr/>
          </p:nvSpPr>
          <p:spPr>
            <a:xfrm rot="1800000">
              <a:off x="3061551" y="2147389"/>
              <a:ext cx="14565" cy="1456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271" name="Google Shape;271;p23"/>
            <p:cNvSpPr/>
            <p:nvPr/>
          </p:nvSpPr>
          <p:spPr>
            <a:xfrm>
              <a:off x="1289106" y="945587"/>
              <a:ext cx="1835266" cy="1422708"/>
            </a:xfrm>
            <a:prstGeom prst="ellipse">
              <a:avLst/>
            </a:prstGeom>
            <a:solidFill>
              <a:srgbClr val="9966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txBox="1"/>
            <p:nvPr/>
          </p:nvSpPr>
          <p:spPr>
            <a:xfrm>
              <a:off x="1557874" y="1153938"/>
              <a:ext cx="1297730" cy="1006006"/>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Navigational</a:t>
              </a:r>
              <a:endParaRPr/>
            </a:p>
          </p:txBody>
        </p:sp>
      </p:grpSp>
      <p:sp>
        <p:nvSpPr>
          <p:cNvPr id="273" name="Google Shape;273;p23"/>
          <p:cNvSpPr txBox="1"/>
          <p:nvPr/>
        </p:nvSpPr>
        <p:spPr>
          <a:xfrm>
            <a:off x="1770888" y="2061465"/>
            <a:ext cx="2514600" cy="22775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200" u="none" cap="none" strike="noStrike">
                <a:solidFill>
                  <a:srgbClr val="000000"/>
                </a:solidFill>
                <a:latin typeface="Gill Sans"/>
                <a:ea typeface="Gill Sans"/>
                <a:cs typeface="Gill Sans"/>
                <a:sym typeface="Gill Sans"/>
              </a:rPr>
              <a:t>Cultural Capital </a:t>
            </a:r>
            <a:r>
              <a:rPr b="0" i="0" lang="en-US" sz="2000" u="none" cap="none" strike="noStrike">
                <a:solidFill>
                  <a:srgbClr val="000000"/>
                </a:solidFill>
                <a:latin typeface="Gill Sans"/>
                <a:ea typeface="Gill Sans"/>
                <a:cs typeface="Gill Sans"/>
                <a:sym typeface="Gill Sans"/>
              </a:rPr>
              <a:t>– </a:t>
            </a:r>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Gill Sans"/>
                <a:ea typeface="Gill Sans"/>
                <a:cs typeface="Gill Sans"/>
                <a:sym typeface="Gill Sans"/>
              </a:rPr>
              <a:t>Non-financial social assets that promote social mobility beyond economic means.</a:t>
            </a:r>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Gill Sans"/>
                <a:ea typeface="Gill Sans"/>
                <a:cs typeface="Gill Sans"/>
                <a:sym typeface="Gill Sans"/>
              </a:rPr>
              <a:t>(values, knowledge, ideas)</a:t>
            </a:r>
            <a:endParaRPr/>
          </a:p>
        </p:txBody>
      </p:sp>
      <p:sp>
        <p:nvSpPr>
          <p:cNvPr id="274" name="Google Shape;274;p23"/>
          <p:cNvSpPr/>
          <p:nvPr/>
        </p:nvSpPr>
        <p:spPr>
          <a:xfrm>
            <a:off x="0" y="182201"/>
            <a:ext cx="10457688" cy="1015663"/>
          </a:xfrm>
          <a:prstGeom prst="rect">
            <a:avLst/>
          </a:prstGeom>
          <a:noFill/>
          <a:ln>
            <a:noFill/>
          </a:ln>
        </p:spPr>
        <p:txBody>
          <a:bodyPr anchorCtr="0" anchor="t" bIns="45700" lIns="91425" spcFirstLastPara="1" rIns="91425" wrap="square" tIns="45700">
            <a:spAutoFit/>
          </a:bodyPr>
          <a:lstStyle/>
          <a:p>
            <a:pPr indent="0" lvl="1" marL="0" marR="0" rtl="0" algn="ctr">
              <a:lnSpc>
                <a:spcPct val="100000"/>
              </a:lnSpc>
              <a:spcBef>
                <a:spcPts val="0"/>
              </a:spcBef>
              <a:spcAft>
                <a:spcPts val="0"/>
              </a:spcAft>
              <a:buNone/>
            </a:pPr>
            <a:r>
              <a:rPr b="1" i="0" lang="en-US" sz="2000" u="none" cap="none" strike="noStrike">
                <a:solidFill>
                  <a:schemeClr val="accent1"/>
                </a:solidFill>
                <a:latin typeface="Gill Sans"/>
                <a:ea typeface="Gill Sans"/>
                <a:cs typeface="Gill Sans"/>
                <a:sym typeface="Gill Sans"/>
              </a:rPr>
              <a:t>All families have aspirational, navigational, social, linguistic, familial, </a:t>
            </a:r>
            <a:endParaRPr/>
          </a:p>
          <a:p>
            <a:pPr indent="0" lvl="1" marL="0" marR="0" rtl="0" algn="ctr">
              <a:lnSpc>
                <a:spcPct val="100000"/>
              </a:lnSpc>
              <a:spcBef>
                <a:spcPts val="0"/>
              </a:spcBef>
              <a:spcAft>
                <a:spcPts val="0"/>
              </a:spcAft>
              <a:buNone/>
            </a:pPr>
            <a:r>
              <a:rPr b="1" i="0" lang="en-US" sz="2000" u="none" cap="none" strike="noStrike">
                <a:solidFill>
                  <a:schemeClr val="accent1"/>
                </a:solidFill>
                <a:latin typeface="Gill Sans"/>
                <a:ea typeface="Gill Sans"/>
                <a:cs typeface="Gill Sans"/>
                <a:sym typeface="Gill Sans"/>
              </a:rPr>
              <a:t>and resistant capitals </a:t>
            </a:r>
            <a:endParaRPr/>
          </a:p>
          <a:p>
            <a:pPr indent="0" lvl="1" marL="0" marR="0" rtl="0" algn="ctr">
              <a:lnSpc>
                <a:spcPct val="100000"/>
              </a:lnSpc>
              <a:spcBef>
                <a:spcPts val="0"/>
              </a:spcBef>
              <a:spcAft>
                <a:spcPts val="0"/>
              </a:spcAft>
              <a:buNone/>
            </a:pPr>
            <a:r>
              <a:rPr b="1" i="0" lang="en-US" sz="2000" u="none" cap="none" strike="noStrike">
                <a:solidFill>
                  <a:schemeClr val="accent1"/>
                </a:solidFill>
                <a:latin typeface="Gill Sans"/>
                <a:ea typeface="Gill Sans"/>
                <a:cs typeface="Gill Sans"/>
                <a:sym typeface="Gill Sans"/>
              </a:rPr>
              <a:t>which are interdependent and constantly changing (Yosso, 2005).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4"/>
          <p:cNvSpPr txBox="1"/>
          <p:nvPr>
            <p:ph type="title"/>
          </p:nvPr>
        </p:nvSpPr>
        <p:spPr>
          <a:xfrm>
            <a:off x="677334" y="141514"/>
            <a:ext cx="8596800" cy="140425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b="1" lang="en-US" sz="4000">
                <a:solidFill>
                  <a:schemeClr val="accent2"/>
                </a:solidFill>
              </a:rPr>
              <a:t>Build Family Efficacy</a:t>
            </a:r>
            <a:endParaRPr/>
          </a:p>
        </p:txBody>
      </p:sp>
      <p:sp>
        <p:nvSpPr>
          <p:cNvPr id="281" name="Google Shape;281;p24"/>
          <p:cNvSpPr txBox="1"/>
          <p:nvPr>
            <p:ph idx="1" type="body"/>
          </p:nvPr>
        </p:nvSpPr>
        <p:spPr>
          <a:xfrm>
            <a:off x="677334" y="1545770"/>
            <a:ext cx="8596800" cy="5312229"/>
          </a:xfrm>
          <a:prstGeom prst="rect">
            <a:avLst/>
          </a:prstGeom>
          <a:noFill/>
          <a:ln>
            <a:noFill/>
          </a:ln>
        </p:spPr>
        <p:txBody>
          <a:bodyPr anchorCtr="0" anchor="t" bIns="45700" lIns="91425" spcFirstLastPara="1" rIns="91425" wrap="square" tIns="45700">
            <a:noAutofit/>
          </a:bodyPr>
          <a:lstStyle/>
          <a:p>
            <a:pPr indent="-320040" lvl="0" marL="457200" rtl="0" algn="l">
              <a:lnSpc>
                <a:spcPct val="100000"/>
              </a:lnSpc>
              <a:spcBef>
                <a:spcPts val="1000"/>
              </a:spcBef>
              <a:spcAft>
                <a:spcPts val="0"/>
              </a:spcAft>
              <a:buSzPts val="1440"/>
              <a:buChar char="►"/>
            </a:pPr>
            <a:r>
              <a:rPr lang="en-US" sz="2400">
                <a:solidFill>
                  <a:schemeClr val="accent2"/>
                </a:solidFill>
              </a:rPr>
              <a:t> The School makes a conscious effort to educate families on how to play a proactive role in the learning life of their child throughout the child’s career</a:t>
            </a:r>
            <a:endParaRPr/>
          </a:p>
          <a:p>
            <a:pPr indent="-320040" lvl="0" marL="457200" rtl="0" algn="l">
              <a:lnSpc>
                <a:spcPct val="100000"/>
              </a:lnSpc>
              <a:spcBef>
                <a:spcPts val="1000"/>
              </a:spcBef>
              <a:spcAft>
                <a:spcPts val="0"/>
              </a:spcAft>
              <a:buSzPts val="1440"/>
              <a:buChar char="►"/>
            </a:pPr>
            <a:r>
              <a:rPr lang="en-US" sz="2400">
                <a:solidFill>
                  <a:schemeClr val="accent2"/>
                </a:solidFill>
              </a:rPr>
              <a:t>The school is committed to the academic socialization of families. Develop strategies that encourage and support family engagement in all classroom</a:t>
            </a:r>
            <a:endParaRPr/>
          </a:p>
          <a:p>
            <a:pPr indent="-320040" lvl="0" marL="457200" rtl="0" algn="l">
              <a:lnSpc>
                <a:spcPct val="100000"/>
              </a:lnSpc>
              <a:spcBef>
                <a:spcPts val="1000"/>
              </a:spcBef>
              <a:spcAft>
                <a:spcPts val="0"/>
              </a:spcAft>
              <a:buSzPts val="1440"/>
              <a:buChar char="►"/>
            </a:pPr>
            <a:r>
              <a:rPr lang="en-US" sz="2400">
                <a:solidFill>
                  <a:schemeClr val="accent2"/>
                </a:solidFill>
              </a:rPr>
              <a:t>Families participate in the development of the student’s learning plan</a:t>
            </a:r>
            <a:endParaRPr/>
          </a:p>
          <a:p>
            <a:pPr indent="-320040" lvl="0" marL="457200" rtl="0" algn="l">
              <a:lnSpc>
                <a:spcPct val="100000"/>
              </a:lnSpc>
              <a:spcBef>
                <a:spcPts val="1000"/>
              </a:spcBef>
              <a:spcAft>
                <a:spcPts val="0"/>
              </a:spcAft>
              <a:buSzPts val="1440"/>
              <a:buChar char="►"/>
            </a:pPr>
            <a:r>
              <a:rPr lang="en-US" sz="2400">
                <a:solidFill>
                  <a:schemeClr val="accent2"/>
                </a:solidFill>
              </a:rPr>
              <a:t>Allow families to use cultural capital (local knowledge, personal skills, assets, and networks to support school programming.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b22cc63a21_1_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sz="4000"/>
              <a:t>Core Competencies </a:t>
            </a:r>
            <a:endParaRPr/>
          </a:p>
        </p:txBody>
      </p:sp>
      <p:sp>
        <p:nvSpPr>
          <p:cNvPr id="288" name="Google Shape;288;g2b22cc63a21_1_1"/>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0" lvl="0" marL="137160" rtl="0" algn="l">
              <a:lnSpc>
                <a:spcPct val="100000"/>
              </a:lnSpc>
              <a:spcBef>
                <a:spcPts val="1000"/>
              </a:spcBef>
              <a:spcAft>
                <a:spcPts val="0"/>
              </a:spcAft>
              <a:buSzPts val="1440"/>
              <a:buNone/>
            </a:pPr>
            <a:r>
              <a:t/>
            </a:r>
            <a:endParaRPr/>
          </a:p>
          <a:p>
            <a:pPr indent="0" lvl="0" marL="137160" rtl="0" algn="ctr">
              <a:lnSpc>
                <a:spcPct val="100000"/>
              </a:lnSpc>
              <a:spcBef>
                <a:spcPts val="1000"/>
              </a:spcBef>
              <a:spcAft>
                <a:spcPts val="0"/>
              </a:spcAft>
              <a:buSzPts val="1440"/>
              <a:buNone/>
            </a:pPr>
            <a:r>
              <a:rPr lang="en-US" sz="4800">
                <a:solidFill>
                  <a:schemeClr val="accent2"/>
                </a:solidFill>
              </a:rPr>
              <a:t>Construct learning opportunities </a:t>
            </a:r>
            <a:r>
              <a:rPr lang="en-US" sz="4800">
                <a:solidFill>
                  <a:srgbClr val="FF0000"/>
                </a:solidFill>
              </a:rPr>
              <a:t>with</a:t>
            </a:r>
            <a:r>
              <a:rPr lang="en-US" sz="4800">
                <a:solidFill>
                  <a:schemeClr val="accent2"/>
                </a:solidFill>
              </a:rPr>
              <a:t> families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b22cc63a21_1_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b="1" lang="en-US"/>
              <a:t>Core Competencies </a:t>
            </a:r>
            <a:endParaRPr/>
          </a:p>
        </p:txBody>
      </p:sp>
      <p:sp>
        <p:nvSpPr>
          <p:cNvPr id="295" name="Google Shape;295;g2b22cc63a21_1_9"/>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0" lvl="0" marL="137160" rtl="0" algn="l">
              <a:lnSpc>
                <a:spcPct val="100000"/>
              </a:lnSpc>
              <a:spcBef>
                <a:spcPts val="1000"/>
              </a:spcBef>
              <a:spcAft>
                <a:spcPts val="0"/>
              </a:spcAft>
              <a:buSzPts val="1440"/>
              <a:buNone/>
            </a:pPr>
            <a:r>
              <a:t/>
            </a:r>
            <a:endParaRPr/>
          </a:p>
          <a:p>
            <a:pPr indent="-320040" lvl="0" marL="457200" rtl="0" algn="ctr">
              <a:lnSpc>
                <a:spcPct val="100000"/>
              </a:lnSpc>
              <a:spcBef>
                <a:spcPts val="1000"/>
              </a:spcBef>
              <a:spcAft>
                <a:spcPts val="0"/>
              </a:spcAft>
              <a:buSzPts val="1440"/>
              <a:buChar char="►"/>
            </a:pPr>
            <a:r>
              <a:rPr lang="en-US" sz="4800">
                <a:solidFill>
                  <a:schemeClr val="accent2"/>
                </a:solidFill>
              </a:rPr>
              <a:t>Link family &amp; community engagement to learning and development </a:t>
            </a:r>
            <a:endParaRPr/>
          </a:p>
          <a:p>
            <a:pPr indent="0" lvl="0" marL="0" rtl="0" algn="ctr">
              <a:lnSpc>
                <a:spcPct val="100000"/>
              </a:lnSpc>
              <a:spcBef>
                <a:spcPts val="1000"/>
              </a:spcBef>
              <a:spcAft>
                <a:spcPts val="0"/>
              </a:spcAft>
              <a:buSzPts val="1440"/>
              <a:buNone/>
            </a:pPr>
            <a:r>
              <a:t/>
            </a:r>
            <a:endParaRPr sz="4800">
              <a:solidFill>
                <a:srgbClr val="D9F4C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b2314a66b4_1_17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101703"/>
              <a:buNone/>
            </a:pPr>
            <a:r>
              <a:rPr b="1" lang="en-US" sz="3933">
                <a:solidFill>
                  <a:schemeClr val="accent2"/>
                </a:solidFill>
              </a:rPr>
              <a:t>Essential Question: How do we maximize our ability to build relationships with families?</a:t>
            </a:r>
            <a:endParaRPr b="1" sz="3933">
              <a:solidFill>
                <a:schemeClr val="accent2"/>
              </a:solidFill>
            </a:endParaRPr>
          </a:p>
        </p:txBody>
      </p:sp>
      <p:sp>
        <p:nvSpPr>
          <p:cNvPr id="151" name="Google Shape;151;g2b2314a66b4_1_171"/>
          <p:cNvSpPr txBox="1"/>
          <p:nvPr>
            <p:ph idx="1" type="body"/>
          </p:nvPr>
        </p:nvSpPr>
        <p:spPr>
          <a:xfrm>
            <a:off x="677325" y="2577947"/>
            <a:ext cx="8596800" cy="449767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440"/>
              <a:buNone/>
            </a:pPr>
            <a:r>
              <a:rPr b="1" lang="en-US" sz="2800">
                <a:solidFill>
                  <a:schemeClr val="accent2"/>
                </a:solidFill>
              </a:rPr>
              <a:t>Family: refers to any adult serving in a custodial role in a student’s life; this includes biological and fictive kinships.</a:t>
            </a:r>
            <a:endParaRPr b="1" sz="2800">
              <a:solidFill>
                <a:schemeClr val="accent2"/>
              </a:solidFill>
            </a:endParaRPr>
          </a:p>
          <a:p>
            <a:pPr indent="0" lvl="0" marL="0" rtl="0" algn="l">
              <a:lnSpc>
                <a:spcPct val="100000"/>
              </a:lnSpc>
              <a:spcBef>
                <a:spcPts val="1000"/>
              </a:spcBef>
              <a:spcAft>
                <a:spcPts val="0"/>
              </a:spcAft>
              <a:buSzPts val="1440"/>
              <a:buNone/>
            </a:pPr>
            <a:r>
              <a:t/>
            </a:r>
            <a:endParaRPr b="1" sz="2800">
              <a:solidFill>
                <a:schemeClr val="accent2"/>
              </a:solidFill>
            </a:endParaRPr>
          </a:p>
          <a:p>
            <a:pPr indent="0" lvl="0" marL="0" rtl="0" algn="l">
              <a:lnSpc>
                <a:spcPct val="100000"/>
              </a:lnSpc>
              <a:spcBef>
                <a:spcPts val="1000"/>
              </a:spcBef>
              <a:spcAft>
                <a:spcPts val="0"/>
              </a:spcAft>
              <a:buSzPts val="1440"/>
              <a:buNone/>
            </a:pPr>
            <a:r>
              <a:rPr b="1" lang="en-US" sz="2800">
                <a:solidFill>
                  <a:schemeClr val="accent2"/>
                </a:solidFill>
              </a:rPr>
              <a:t>Relational Trust- Engaging in cultivating culturally responsive and respectful practices with families. It is based on four elements- respect, competence, integrity, and personal regard.</a:t>
            </a:r>
            <a:endParaRPr b="1" sz="2800">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5"/>
          <p:cNvSpPr txBox="1"/>
          <p:nvPr/>
        </p:nvSpPr>
        <p:spPr>
          <a:xfrm>
            <a:off x="543910" y="654269"/>
            <a:ext cx="8607972" cy="953799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400" u="none" cap="none" strike="noStrike">
              <a:solidFill>
                <a:srgbClr val="93DF5F"/>
              </a:solidFill>
              <a:latin typeface="Arial"/>
              <a:ea typeface="Arial"/>
              <a:cs typeface="Arial"/>
              <a:sym typeface="Arial"/>
            </a:endParaRPr>
          </a:p>
          <a:p>
            <a:pPr indent="0" lvl="0" marL="0" marR="0" rtl="0" algn="l">
              <a:lnSpc>
                <a:spcPct val="90000"/>
              </a:lnSpc>
              <a:spcBef>
                <a:spcPts val="0"/>
              </a:spcBef>
              <a:spcAft>
                <a:spcPts val="0"/>
              </a:spcAft>
              <a:buNone/>
            </a:pPr>
            <a:r>
              <a:rPr b="1" i="0" lang="en-US" sz="2400" u="none" cap="none" strike="noStrike">
                <a:solidFill>
                  <a:schemeClr val="accent2"/>
                </a:solidFill>
                <a:latin typeface="Trebuchet MS"/>
                <a:ea typeface="Trebuchet MS"/>
                <a:cs typeface="Trebuchet MS"/>
                <a:sym typeface="Trebuchet MS"/>
              </a:rPr>
              <a:t>Strong Trusting Relationships among families, schools, and communities lay the foundation for all other efforts to succeed</a:t>
            </a:r>
            <a:endParaRPr/>
          </a:p>
          <a:p>
            <a:pPr indent="0" lvl="0" marL="0" marR="0" rtl="0" algn="l">
              <a:lnSpc>
                <a:spcPct val="90000"/>
              </a:lnSpc>
              <a:spcBef>
                <a:spcPts val="0"/>
              </a:spcBef>
              <a:spcAft>
                <a:spcPts val="0"/>
              </a:spcAft>
              <a:buNone/>
            </a:pPr>
            <a:r>
              <a:t/>
            </a:r>
            <a:endParaRPr b="1" i="0" sz="2400" u="none" cap="none" strike="noStrike">
              <a:solidFill>
                <a:schemeClr val="accent2"/>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b="1" i="0" sz="2400" u="none" cap="none" strike="noStrike">
              <a:solidFill>
                <a:schemeClr val="accent2"/>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b="1" i="0" lang="en-US" sz="2400" u="none" cap="none" strike="noStrike">
                <a:solidFill>
                  <a:schemeClr val="accent2"/>
                </a:solidFill>
                <a:latin typeface="Trebuchet MS"/>
                <a:ea typeface="Trebuchet MS"/>
                <a:cs typeface="Trebuchet MS"/>
                <a:sym typeface="Trebuchet MS"/>
              </a:rPr>
              <a:t>Authentic two-way communication is key to developing trusting relationships and deeper understanding</a:t>
            </a:r>
            <a:endParaRPr/>
          </a:p>
          <a:p>
            <a:pPr indent="0" lvl="0" marL="0" marR="0" rtl="0" algn="l">
              <a:lnSpc>
                <a:spcPct val="90000"/>
              </a:lnSpc>
              <a:spcBef>
                <a:spcPts val="0"/>
              </a:spcBef>
              <a:spcAft>
                <a:spcPts val="0"/>
              </a:spcAft>
              <a:buNone/>
            </a:pPr>
            <a:r>
              <a:t/>
            </a:r>
            <a:endParaRPr b="1" i="0" sz="2400" u="none" cap="none" strike="noStrike">
              <a:solidFill>
                <a:schemeClr val="accent2"/>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b="1" i="0" sz="2400" u="none" cap="none" strike="noStrike">
              <a:solidFill>
                <a:schemeClr val="accent2"/>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b="1" i="0" lang="en-US" sz="2400" u="none" cap="none" strike="noStrike">
                <a:solidFill>
                  <a:schemeClr val="accent2"/>
                </a:solidFill>
                <a:latin typeface="Trebuchet MS"/>
                <a:ea typeface="Trebuchet MS"/>
                <a:cs typeface="Trebuchet MS"/>
                <a:sym typeface="Trebuchet MS"/>
              </a:rPr>
              <a:t>Family school community partnerships can be transformative at both the personal and institutional level</a:t>
            </a:r>
            <a:endParaRPr/>
          </a:p>
          <a:p>
            <a:pPr indent="0" lvl="0" marL="0" marR="0" rtl="0" algn="l">
              <a:lnSpc>
                <a:spcPct val="90000"/>
              </a:lnSpc>
              <a:spcBef>
                <a:spcPts val="0"/>
              </a:spcBef>
              <a:spcAft>
                <a:spcPts val="0"/>
              </a:spcAft>
              <a:buNone/>
            </a:pPr>
            <a:r>
              <a:t/>
            </a:r>
            <a:endParaRPr b="1" i="0" sz="2400" u="none" cap="none" strike="noStrike">
              <a:solidFill>
                <a:schemeClr val="accent2"/>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b="1" i="0" sz="2400" u="none" cap="none" strike="noStrike">
              <a:solidFill>
                <a:schemeClr val="accent2"/>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b="1" i="0" lang="en-US" sz="2400" u="none" cap="none" strike="noStrike">
                <a:solidFill>
                  <a:schemeClr val="accent2"/>
                </a:solidFill>
                <a:latin typeface="Trebuchet MS"/>
                <a:ea typeface="Trebuchet MS"/>
                <a:cs typeface="Trebuchet MS"/>
                <a:sym typeface="Trebuchet MS"/>
              </a:rPr>
              <a:t>Meaningful family engagement practice must be </a:t>
            </a:r>
            <a:r>
              <a:rPr b="1" i="0" lang="en-US" sz="2400" u="none" cap="none" strike="noStrike">
                <a:solidFill>
                  <a:srgbClr val="FF0000"/>
                </a:solidFill>
                <a:latin typeface="Trebuchet MS"/>
                <a:ea typeface="Trebuchet MS"/>
                <a:cs typeface="Trebuchet MS"/>
                <a:sym typeface="Trebuchet MS"/>
              </a:rPr>
              <a:t>systemic</a:t>
            </a:r>
            <a:r>
              <a:rPr b="1" i="0" lang="en-US" sz="2400" u="none" cap="none" strike="noStrike">
                <a:solidFill>
                  <a:schemeClr val="accent2"/>
                </a:solidFill>
                <a:latin typeface="Trebuchet MS"/>
                <a:ea typeface="Trebuchet MS"/>
                <a:cs typeface="Trebuchet MS"/>
                <a:sym typeface="Trebuchet MS"/>
              </a:rPr>
              <a:t> and </a:t>
            </a:r>
            <a:r>
              <a:rPr b="1" i="0" lang="en-US" sz="2400" u="none" cap="none" strike="noStrike">
                <a:solidFill>
                  <a:srgbClr val="FF0000"/>
                </a:solidFill>
                <a:latin typeface="Trebuchet MS"/>
                <a:ea typeface="Trebuchet MS"/>
                <a:cs typeface="Trebuchet MS"/>
                <a:sym typeface="Trebuchet MS"/>
              </a:rPr>
              <a:t>sustained</a:t>
            </a:r>
            <a:r>
              <a:rPr b="1" i="0" lang="en-US" sz="2400" u="none" cap="none" strike="noStrike">
                <a:solidFill>
                  <a:schemeClr val="accent2"/>
                </a:solidFill>
                <a:latin typeface="Trebuchet MS"/>
                <a:ea typeface="Trebuchet MS"/>
                <a:cs typeface="Trebuchet MS"/>
                <a:sym typeface="Trebuchet MS"/>
              </a:rPr>
              <a:t> through resources, leadership, support, and infrastructure.</a:t>
            </a:r>
            <a:endParaRPr/>
          </a:p>
          <a:p>
            <a:pPr indent="0" lvl="0" marL="0" marR="0" rtl="0" algn="l">
              <a:lnSpc>
                <a:spcPct val="90000"/>
              </a:lnSpc>
              <a:spcBef>
                <a:spcPts val="0"/>
              </a:spcBef>
              <a:spcAft>
                <a:spcPts val="0"/>
              </a:spcAft>
              <a:buNone/>
            </a:pPr>
            <a:r>
              <a:t/>
            </a:r>
            <a:endParaRPr b="1" i="0" sz="2400" u="none" cap="none" strike="noStrike">
              <a:solidFill>
                <a:srgbClr val="93DF5F"/>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t/>
            </a:r>
            <a:endParaRPr b="1" i="0" sz="2400" u="none" cap="none" strike="noStrike">
              <a:solidFill>
                <a:srgbClr val="93DF5F"/>
              </a:solidFill>
              <a:latin typeface="Trebuchet MS"/>
              <a:ea typeface="Trebuchet MS"/>
              <a:cs typeface="Trebuchet MS"/>
              <a:sym typeface="Trebuchet MS"/>
            </a:endParaRPr>
          </a:p>
          <a:p>
            <a:pPr indent="0" lvl="0" marL="0" marR="0" rtl="0" algn="l">
              <a:lnSpc>
                <a:spcPct val="90000"/>
              </a:lnSpc>
              <a:spcBef>
                <a:spcPts val="0"/>
              </a:spcBef>
              <a:spcAft>
                <a:spcPts val="0"/>
              </a:spcAft>
              <a:buNone/>
            </a:pPr>
            <a:r>
              <a:rPr b="1" i="0" lang="en-US" sz="2400" u="none" cap="none" strike="noStrike">
                <a:solidFill>
                  <a:srgbClr val="93DF5F"/>
                </a:solidFill>
                <a:latin typeface="Trebuchet MS"/>
                <a:ea typeface="Trebuchet MS"/>
                <a:cs typeface="Trebuchet MS"/>
                <a:sym typeface="Trebuchet MS"/>
              </a:rPr>
              <a:t>When family engagement is a core value of school systems, it is a powerful equity strategy</a:t>
            </a:r>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Mapp, Henderson, Cuevas, Franco, Ewert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b28d4cadaf_0_1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ts val="990"/>
              <a:buFont typeface="Arial"/>
              <a:buNone/>
            </a:pPr>
            <a:r>
              <a:rPr b="1" lang="en-US" sz="4500"/>
              <a:t>What Can Educators Do?</a:t>
            </a:r>
            <a:endParaRPr b="1" sz="4500"/>
          </a:p>
          <a:p>
            <a:pPr indent="0" lvl="0" marL="0" rtl="0" algn="ctr">
              <a:lnSpc>
                <a:spcPct val="100000"/>
              </a:lnSpc>
              <a:spcBef>
                <a:spcPts val="0"/>
              </a:spcBef>
              <a:spcAft>
                <a:spcPts val="0"/>
              </a:spcAft>
              <a:buClr>
                <a:schemeClr val="dk1"/>
              </a:buClr>
              <a:buSzPts val="990"/>
              <a:buFont typeface="Arial"/>
              <a:buNone/>
            </a:pPr>
            <a:r>
              <a:rPr b="1" lang="en-US" sz="4500"/>
              <a:t>Three of the Seven Big Ideas </a:t>
            </a:r>
            <a:br>
              <a:rPr b="1" lang="en-US" sz="4500">
                <a:solidFill>
                  <a:schemeClr val="accent2"/>
                </a:solidFill>
              </a:rPr>
            </a:br>
            <a:endParaRPr/>
          </a:p>
        </p:txBody>
      </p:sp>
      <p:sp>
        <p:nvSpPr>
          <p:cNvPr id="308" name="Google Shape;308;g2b28d4cadaf_0_12"/>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0000"/>
              </a:lnSpc>
              <a:spcBef>
                <a:spcPts val="1000"/>
              </a:spcBef>
              <a:spcAft>
                <a:spcPts val="0"/>
              </a:spcAft>
              <a:buClr>
                <a:schemeClr val="dk1"/>
              </a:buClr>
              <a:buSzPct val="51703"/>
              <a:buFont typeface="Arial"/>
              <a:buNone/>
            </a:pPr>
            <a:r>
              <a:rPr b="1" lang="en-US" sz="2300">
                <a:solidFill>
                  <a:schemeClr val="accent2"/>
                </a:solidFill>
              </a:rPr>
              <a:t>Relationships with Families that are Disengaged Must Lead to Increased Family Efficacy</a:t>
            </a:r>
            <a:endParaRPr b="1" sz="2300">
              <a:solidFill>
                <a:schemeClr val="accent2"/>
              </a:solidFill>
            </a:endParaRPr>
          </a:p>
          <a:p>
            <a:pPr indent="0" lvl="0" marL="0" rtl="0" algn="l">
              <a:lnSpc>
                <a:spcPct val="100000"/>
              </a:lnSpc>
              <a:spcBef>
                <a:spcPts val="1000"/>
              </a:spcBef>
              <a:spcAft>
                <a:spcPts val="0"/>
              </a:spcAft>
              <a:buClr>
                <a:schemeClr val="dk1"/>
              </a:buClr>
              <a:buSzPct val="51703"/>
              <a:buFont typeface="Arial"/>
              <a:buNone/>
            </a:pPr>
            <a:r>
              <a:t/>
            </a:r>
            <a:endParaRPr b="1" sz="2300">
              <a:solidFill>
                <a:schemeClr val="accent2"/>
              </a:solidFill>
            </a:endParaRPr>
          </a:p>
          <a:p>
            <a:pPr indent="0" lvl="0" marL="0" rtl="0" algn="l">
              <a:lnSpc>
                <a:spcPct val="100000"/>
              </a:lnSpc>
              <a:spcBef>
                <a:spcPts val="1000"/>
              </a:spcBef>
              <a:spcAft>
                <a:spcPts val="0"/>
              </a:spcAft>
              <a:buClr>
                <a:schemeClr val="dk1"/>
              </a:buClr>
              <a:buSzPct val="51703"/>
              <a:buFont typeface="Arial"/>
              <a:buNone/>
            </a:pPr>
            <a:r>
              <a:rPr b="1" lang="en-US" sz="2300">
                <a:solidFill>
                  <a:schemeClr val="accent2"/>
                </a:solidFill>
              </a:rPr>
              <a:t>There is a Direct Correlation Between Underserved Students and Disengaged Families</a:t>
            </a:r>
            <a:endParaRPr b="1" sz="2300">
              <a:solidFill>
                <a:schemeClr val="accent2"/>
              </a:solidFill>
            </a:endParaRPr>
          </a:p>
          <a:p>
            <a:pPr indent="0" lvl="0" marL="0" rtl="0" algn="l">
              <a:lnSpc>
                <a:spcPct val="100000"/>
              </a:lnSpc>
              <a:spcBef>
                <a:spcPts val="1000"/>
              </a:spcBef>
              <a:spcAft>
                <a:spcPts val="0"/>
              </a:spcAft>
              <a:buClr>
                <a:schemeClr val="dk1"/>
              </a:buClr>
              <a:buSzPct val="51703"/>
              <a:buFont typeface="Arial"/>
              <a:buNone/>
            </a:pPr>
            <a:r>
              <a:t/>
            </a:r>
            <a:endParaRPr b="1" sz="2300">
              <a:solidFill>
                <a:schemeClr val="accent2"/>
              </a:solidFill>
            </a:endParaRPr>
          </a:p>
          <a:p>
            <a:pPr indent="0" lvl="0" marL="0" rtl="0" algn="l">
              <a:lnSpc>
                <a:spcPct val="100000"/>
              </a:lnSpc>
              <a:spcBef>
                <a:spcPts val="1000"/>
              </a:spcBef>
              <a:spcAft>
                <a:spcPts val="0"/>
              </a:spcAft>
              <a:buClr>
                <a:schemeClr val="dk1"/>
              </a:buClr>
              <a:buSzPct val="51703"/>
              <a:buFont typeface="Arial"/>
              <a:buNone/>
            </a:pPr>
            <a:r>
              <a:rPr b="1" lang="en-US" sz="2300">
                <a:solidFill>
                  <a:schemeClr val="accent2"/>
                </a:solidFill>
              </a:rPr>
              <a:t>Without a </a:t>
            </a:r>
            <a:r>
              <a:rPr b="1" lang="en-US" sz="2300">
                <a:solidFill>
                  <a:srgbClr val="FF0000"/>
                </a:solidFill>
              </a:rPr>
              <a:t>Process</a:t>
            </a:r>
            <a:r>
              <a:rPr b="1" lang="en-US" sz="2300">
                <a:solidFill>
                  <a:schemeClr val="accent2"/>
                </a:solidFill>
              </a:rPr>
              <a:t> to Build Staff Capacity to Engage and Promote Family Efficacy the Process Cannot be Sustained Over Time</a:t>
            </a:r>
            <a:endParaRPr/>
          </a:p>
          <a:p>
            <a:pPr indent="0" lvl="0" marL="0" rtl="0" algn="l">
              <a:lnSpc>
                <a:spcPct val="100000"/>
              </a:lnSpc>
              <a:spcBef>
                <a:spcPts val="1000"/>
              </a:spcBef>
              <a:spcAft>
                <a:spcPts val="0"/>
              </a:spcAft>
              <a:buClr>
                <a:schemeClr val="dk1"/>
              </a:buClr>
              <a:buSzPct val="51703"/>
              <a:buFont typeface="Arial"/>
              <a:buNone/>
            </a:pPr>
            <a:r>
              <a:rPr b="1" lang="en-US" sz="2300">
                <a:solidFill>
                  <a:schemeClr val="accent2"/>
                </a:solidFill>
              </a:rPr>
              <a:t>Constantino</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6"/>
          <p:cNvSpPr txBox="1"/>
          <p:nvPr>
            <p:ph type="title"/>
          </p:nvPr>
        </p:nvSpPr>
        <p:spPr>
          <a:xfrm>
            <a:off x="-110167" y="342901"/>
            <a:ext cx="9856148" cy="901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000"/>
              <a:buNone/>
            </a:pPr>
            <a:r>
              <a:rPr b="1" lang="en-US" sz="4000"/>
              <a:t>Develop a Family Engagement Action Plan</a:t>
            </a:r>
            <a:endParaRPr/>
          </a:p>
        </p:txBody>
      </p:sp>
      <p:sp>
        <p:nvSpPr>
          <p:cNvPr id="314" name="Google Shape;314;p26"/>
          <p:cNvSpPr txBox="1"/>
          <p:nvPr>
            <p:ph idx="2" type="body"/>
          </p:nvPr>
        </p:nvSpPr>
        <p:spPr>
          <a:xfrm>
            <a:off x="209320" y="1767840"/>
            <a:ext cx="9536660" cy="4156711"/>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1000"/>
              </a:spcBef>
              <a:spcAft>
                <a:spcPts val="0"/>
              </a:spcAft>
              <a:buSzPts val="1120"/>
              <a:buNone/>
            </a:pPr>
            <a:r>
              <a:rPr b="1" lang="en-US" sz="2400">
                <a:solidFill>
                  <a:srgbClr val="009900"/>
                </a:solidFill>
              </a:rPr>
              <a:t>If you don’t know where you are going….. Any road will get you there, but how will you know when you are there?</a:t>
            </a:r>
            <a:endParaRPr/>
          </a:p>
          <a:p>
            <a:pPr indent="-228600" lvl="0" marL="457200" rtl="0" algn="l">
              <a:lnSpc>
                <a:spcPct val="100000"/>
              </a:lnSpc>
              <a:spcBef>
                <a:spcPts val="1000"/>
              </a:spcBef>
              <a:spcAft>
                <a:spcPts val="0"/>
              </a:spcAft>
              <a:buSzPts val="1120"/>
              <a:buNone/>
            </a:pPr>
            <a:r>
              <a:t/>
            </a:r>
            <a:endParaRPr b="1" sz="2400">
              <a:solidFill>
                <a:srgbClr val="009900"/>
              </a:solidFill>
            </a:endParaRPr>
          </a:p>
          <a:p>
            <a:pPr indent="-228600" lvl="0" marL="457200" rtl="0" algn="l">
              <a:lnSpc>
                <a:spcPct val="100000"/>
              </a:lnSpc>
              <a:spcBef>
                <a:spcPts val="1000"/>
              </a:spcBef>
              <a:spcAft>
                <a:spcPts val="0"/>
              </a:spcAft>
              <a:buSzPts val="1120"/>
              <a:buNone/>
            </a:pPr>
            <a:r>
              <a:t/>
            </a:r>
            <a:endParaRPr b="1" sz="1800">
              <a:solidFill>
                <a:srgbClr val="009900"/>
              </a:solidFill>
            </a:endParaRPr>
          </a:p>
          <a:p>
            <a:pPr indent="-228600" lvl="0" marL="457200" rtl="0" algn="l">
              <a:lnSpc>
                <a:spcPct val="100000"/>
              </a:lnSpc>
              <a:spcBef>
                <a:spcPts val="1000"/>
              </a:spcBef>
              <a:spcAft>
                <a:spcPts val="0"/>
              </a:spcAft>
              <a:buSzPts val="1120"/>
              <a:buNone/>
            </a:pPr>
            <a:r>
              <a:rPr b="1" lang="en-US" sz="1800">
                <a:solidFill>
                  <a:srgbClr val="009900"/>
                </a:solidFill>
              </a:rPr>
              <a:t>-</a:t>
            </a:r>
            <a:r>
              <a:rPr b="1" lang="en-US" sz="2400">
                <a:solidFill>
                  <a:srgbClr val="009900"/>
                </a:solidFill>
              </a:rPr>
              <a:t>Have you developed actionable &amp; measurable goals for family engagement?   Some have family engagement in their school’s goals but do not have a specific action plan for family engagement</a:t>
            </a:r>
            <a:r>
              <a:rPr lang="en-US" sz="2400"/>
              <a:t>.  </a:t>
            </a:r>
            <a:endParaRPr/>
          </a:p>
          <a:p>
            <a:pPr indent="-228600" lvl="0" marL="457200" rtl="0" algn="l">
              <a:lnSpc>
                <a:spcPct val="100000"/>
              </a:lnSpc>
              <a:spcBef>
                <a:spcPts val="1000"/>
              </a:spcBef>
              <a:spcAft>
                <a:spcPts val="0"/>
              </a:spcAft>
              <a:buSzPts val="1120"/>
              <a:buNone/>
            </a:pPr>
            <a:r>
              <a:t/>
            </a:r>
            <a:endParaRPr/>
          </a:p>
          <a:p>
            <a:pPr indent="-228600" lvl="0" marL="457200" rtl="0" algn="l">
              <a:lnSpc>
                <a:spcPct val="100000"/>
              </a:lnSpc>
              <a:spcBef>
                <a:spcPts val="1000"/>
              </a:spcBef>
              <a:spcAft>
                <a:spcPts val="0"/>
              </a:spcAft>
              <a:buSzPts val="1120"/>
              <a:buNone/>
            </a:pPr>
            <a:r>
              <a:t/>
            </a:r>
            <a:endParaRPr/>
          </a:p>
          <a:p>
            <a:pPr indent="-228600" lvl="0" marL="457200" rtl="0" algn="l">
              <a:lnSpc>
                <a:spcPct val="100000"/>
              </a:lnSpc>
              <a:spcBef>
                <a:spcPts val="1000"/>
              </a:spcBef>
              <a:spcAft>
                <a:spcPts val="0"/>
              </a:spcAft>
              <a:buSzPts val="1120"/>
              <a:buNone/>
            </a:pPr>
            <a:r>
              <a:t/>
            </a:r>
            <a:endParaRPr/>
          </a:p>
          <a:p>
            <a:pPr indent="-228600" lvl="0" marL="457200" rtl="0" algn="l">
              <a:lnSpc>
                <a:spcPct val="100000"/>
              </a:lnSpc>
              <a:spcBef>
                <a:spcPts val="1000"/>
              </a:spcBef>
              <a:spcAft>
                <a:spcPts val="0"/>
              </a:spcAft>
              <a:buSzPts val="1120"/>
              <a:buNone/>
            </a:pPr>
            <a:r>
              <a:t/>
            </a:r>
            <a:endParaRPr/>
          </a:p>
          <a:p>
            <a:pPr indent="-228600" lvl="0" marL="457200" rtl="0" algn="l">
              <a:lnSpc>
                <a:spcPct val="100000"/>
              </a:lnSpc>
              <a:spcBef>
                <a:spcPts val="1000"/>
              </a:spcBef>
              <a:spcAft>
                <a:spcPts val="0"/>
              </a:spcAft>
              <a:buSzPts val="1120"/>
              <a:buNone/>
            </a:pPr>
            <a:r>
              <a:t/>
            </a:r>
            <a:endParaRPr/>
          </a:p>
        </p:txBody>
      </p:sp>
      <p:pic>
        <p:nvPicPr>
          <p:cNvPr descr="A picture containing arrow&#10;&#10;Description automatically generated" id="315" name="Google Shape;315;p26"/>
          <p:cNvPicPr preferRelativeResize="0"/>
          <p:nvPr/>
        </p:nvPicPr>
        <p:blipFill rotWithShape="1">
          <a:blip r:embed="rId3">
            <a:alphaModFix/>
          </a:blip>
          <a:srcRect b="0" l="0" r="0" t="0"/>
          <a:stretch/>
        </p:blipFill>
        <p:spPr>
          <a:xfrm>
            <a:off x="6687104" y="5433061"/>
            <a:ext cx="2317901" cy="14249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0" name="Shape 320"/>
        <p:cNvGrpSpPr/>
        <p:nvPr/>
      </p:nvGrpSpPr>
      <p:grpSpPr>
        <a:xfrm>
          <a:off x="0" y="0"/>
          <a:ext cx="0" cy="0"/>
          <a:chOff x="0" y="0"/>
          <a:chExt cx="0" cy="0"/>
        </a:xfrm>
      </p:grpSpPr>
      <p:sp>
        <p:nvSpPr>
          <p:cNvPr id="321" name="Google Shape;321;p11"/>
          <p:cNvSpPr txBox="1"/>
          <p:nvPr>
            <p:ph type="title"/>
          </p:nvPr>
        </p:nvSpPr>
        <p:spPr>
          <a:xfrm>
            <a:off x="677334" y="583500"/>
            <a:ext cx="8596800" cy="1320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b="1" lang="en-US" sz="4000"/>
              <a:t>Where Do We Begin</a:t>
            </a:r>
            <a:r>
              <a:rPr b="1" lang="en-US" sz="4800">
                <a:solidFill>
                  <a:schemeClr val="accent2"/>
                </a:solidFill>
              </a:rPr>
              <a:t>?</a:t>
            </a:r>
            <a:endParaRPr b="1" sz="4800">
              <a:solidFill>
                <a:schemeClr val="accent2"/>
              </a:solidFill>
            </a:endParaRPr>
          </a:p>
        </p:txBody>
      </p:sp>
      <p:sp>
        <p:nvSpPr>
          <p:cNvPr id="322" name="Google Shape;322;p11"/>
          <p:cNvSpPr txBox="1"/>
          <p:nvPr>
            <p:ph idx="1" type="body"/>
          </p:nvPr>
        </p:nvSpPr>
        <p:spPr>
          <a:xfrm>
            <a:off x="677325" y="2160603"/>
            <a:ext cx="8596800" cy="3942742"/>
          </a:xfrm>
          <a:prstGeom prst="rect">
            <a:avLst/>
          </a:prstGeom>
          <a:noFill/>
          <a:ln>
            <a:noFill/>
          </a:ln>
        </p:spPr>
        <p:txBody>
          <a:bodyPr anchorCtr="0" anchor="ctr" bIns="45700" lIns="91425" spcFirstLastPara="1" rIns="91425" wrap="square" tIns="45700">
            <a:noAutofit/>
          </a:bodyPr>
          <a:lstStyle/>
          <a:p>
            <a:pPr indent="-285750" lvl="0" marL="285750" rtl="0" algn="l">
              <a:lnSpc>
                <a:spcPct val="90000"/>
              </a:lnSpc>
              <a:spcBef>
                <a:spcPts val="0"/>
              </a:spcBef>
              <a:spcAft>
                <a:spcPts val="0"/>
              </a:spcAft>
              <a:buClr>
                <a:schemeClr val="accent2"/>
              </a:buClr>
              <a:buSzPts val="4680"/>
              <a:buChar char="•"/>
            </a:pPr>
            <a:r>
              <a:rPr b="1" lang="en-US" sz="3000">
                <a:solidFill>
                  <a:schemeClr val="accent2"/>
                </a:solidFill>
              </a:rPr>
              <a:t>Evaluate your current status</a:t>
            </a:r>
            <a:endParaRPr b="1" sz="3000">
              <a:solidFill>
                <a:schemeClr val="accent2"/>
              </a:solidFill>
            </a:endParaRPr>
          </a:p>
          <a:p>
            <a:pPr indent="-285750" lvl="0" marL="285750" rtl="0" algn="l">
              <a:lnSpc>
                <a:spcPct val="90000"/>
              </a:lnSpc>
              <a:spcBef>
                <a:spcPts val="1080"/>
              </a:spcBef>
              <a:spcAft>
                <a:spcPts val="0"/>
              </a:spcAft>
              <a:buClr>
                <a:schemeClr val="accent2"/>
              </a:buClr>
              <a:buSzPts val="4680"/>
              <a:buChar char="•"/>
            </a:pPr>
            <a:r>
              <a:rPr b="1" lang="en-US" sz="3000">
                <a:solidFill>
                  <a:schemeClr val="accent2"/>
                </a:solidFill>
              </a:rPr>
              <a:t>Formulate goals/strategies</a:t>
            </a:r>
            <a:endParaRPr/>
          </a:p>
          <a:p>
            <a:pPr indent="-285750" lvl="0" marL="285750" rtl="0" algn="l">
              <a:lnSpc>
                <a:spcPct val="90000"/>
              </a:lnSpc>
              <a:spcBef>
                <a:spcPts val="1080"/>
              </a:spcBef>
              <a:spcAft>
                <a:spcPts val="0"/>
              </a:spcAft>
              <a:buClr>
                <a:schemeClr val="accent2"/>
              </a:buClr>
              <a:buSzPts val="4680"/>
              <a:buFont typeface="Noto Sans Symbols"/>
              <a:buChar char="•"/>
            </a:pPr>
            <a:r>
              <a:rPr b="1" lang="en-US" sz="3000">
                <a:solidFill>
                  <a:schemeClr val="accent2"/>
                </a:solidFill>
              </a:rPr>
              <a:t>Strategize and link your goals to learning</a:t>
            </a:r>
            <a:endParaRPr b="1" sz="3000">
              <a:solidFill>
                <a:schemeClr val="accent2"/>
              </a:solidFill>
            </a:endParaRPr>
          </a:p>
          <a:p>
            <a:pPr indent="-285750" lvl="0" marL="285750" rtl="0" algn="l">
              <a:lnSpc>
                <a:spcPct val="90000"/>
              </a:lnSpc>
              <a:spcBef>
                <a:spcPts val="1080"/>
              </a:spcBef>
              <a:spcAft>
                <a:spcPts val="0"/>
              </a:spcAft>
              <a:buClr>
                <a:schemeClr val="accent2"/>
              </a:buClr>
              <a:buSzPts val="4680"/>
              <a:buChar char="•"/>
            </a:pPr>
            <a:r>
              <a:rPr b="1" lang="en-US" sz="3000">
                <a:solidFill>
                  <a:schemeClr val="accent2"/>
                </a:solidFill>
              </a:rPr>
              <a:t>Action steps/responsibilities</a:t>
            </a:r>
            <a:endParaRPr b="1" sz="3000">
              <a:solidFill>
                <a:schemeClr val="accent2"/>
              </a:solidFill>
            </a:endParaRPr>
          </a:p>
          <a:p>
            <a:pPr indent="-285750" lvl="0" marL="285750" rtl="0" algn="l">
              <a:lnSpc>
                <a:spcPct val="90000"/>
              </a:lnSpc>
              <a:spcBef>
                <a:spcPts val="1080"/>
              </a:spcBef>
              <a:spcAft>
                <a:spcPts val="0"/>
              </a:spcAft>
              <a:buClr>
                <a:schemeClr val="accent2"/>
              </a:buClr>
              <a:buSzPts val="4680"/>
              <a:buChar char="•"/>
            </a:pPr>
            <a:r>
              <a:rPr b="1" lang="en-US" sz="3000">
                <a:solidFill>
                  <a:schemeClr val="accent2"/>
                </a:solidFill>
              </a:rPr>
              <a:t>Review your performance</a:t>
            </a:r>
            <a:endParaRPr b="1" sz="3000">
              <a:solidFill>
                <a:schemeClr val="accent2"/>
              </a:solidFill>
            </a:endParaRPr>
          </a:p>
          <a:p>
            <a:pPr indent="-285750" lvl="0" marL="285750" rtl="0" algn="l">
              <a:lnSpc>
                <a:spcPct val="90000"/>
              </a:lnSpc>
              <a:spcBef>
                <a:spcPts val="1080"/>
              </a:spcBef>
              <a:spcAft>
                <a:spcPts val="0"/>
              </a:spcAft>
              <a:buClr>
                <a:schemeClr val="accent2"/>
              </a:buClr>
              <a:buSzPts val="4680"/>
              <a:buChar char="•"/>
            </a:pPr>
            <a:r>
              <a:rPr b="1" lang="en-US" sz="3000">
                <a:solidFill>
                  <a:schemeClr val="accent2"/>
                </a:solidFill>
              </a:rPr>
              <a:t>Evaluate your parent engagement plan</a:t>
            </a:r>
            <a:endParaRPr b="1" sz="3000">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b2952954c6_0_0"/>
          <p:cNvSpPr txBox="1"/>
          <p:nvPr>
            <p:ph type="title"/>
          </p:nvPr>
        </p:nvSpPr>
        <p:spPr>
          <a:xfrm>
            <a:off x="538659" y="50875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b="1" lang="en-US" sz="4000"/>
              <a:t>Needs Assessment</a:t>
            </a:r>
            <a:endParaRPr b="1" sz="4000"/>
          </a:p>
        </p:txBody>
      </p:sp>
      <p:sp>
        <p:nvSpPr>
          <p:cNvPr id="329" name="Google Shape;329;g2b2952954c6_0_0"/>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440"/>
              <a:buNone/>
            </a:pPr>
            <a:r>
              <a:rPr b="1" lang="en-US" sz="2800" u="sng">
                <a:solidFill>
                  <a:schemeClr val="accent2"/>
                </a:solidFill>
                <a:hlinkClick r:id="rId3">
                  <a:extLst>
                    <a:ext uri="{A12FA001-AC4F-418D-AE19-62706E023703}">
                      <ahyp:hlinkClr val="tx"/>
                    </a:ext>
                  </a:extLst>
                </a:hlinkClick>
              </a:rPr>
              <a:t>https://docs.google.com/document/d/17Hmb_SW5HH_6a9wMKP3pMMhEWRnXlDx0HFNhpqATtr0/edit</a:t>
            </a:r>
            <a:endParaRPr b="1" sz="2800" u="sng">
              <a:solidFill>
                <a:schemeClr val="accent2"/>
              </a:solidFill>
            </a:endParaRPr>
          </a:p>
          <a:p>
            <a:pPr indent="0" lvl="0" marL="0" rtl="0" algn="l">
              <a:lnSpc>
                <a:spcPct val="100000"/>
              </a:lnSpc>
              <a:spcBef>
                <a:spcPts val="1000"/>
              </a:spcBef>
              <a:spcAft>
                <a:spcPts val="0"/>
              </a:spcAft>
              <a:buSzPts val="1440"/>
              <a:buNone/>
            </a:pPr>
            <a:r>
              <a:t/>
            </a:r>
            <a:endParaRPr b="1" sz="2800">
              <a:solidFill>
                <a:schemeClr val="accent2"/>
              </a:solidFill>
            </a:endParaRPr>
          </a:p>
          <a:p>
            <a:pPr indent="0" lvl="0" marL="0" rtl="0" algn="l">
              <a:lnSpc>
                <a:spcPct val="100000"/>
              </a:lnSpc>
              <a:spcBef>
                <a:spcPts val="1000"/>
              </a:spcBef>
              <a:spcAft>
                <a:spcPts val="0"/>
              </a:spcAft>
              <a:buSzPts val="1440"/>
              <a:buNone/>
            </a:pPr>
            <a:r>
              <a:t/>
            </a:r>
            <a:endParaRPr b="1" sz="2800">
              <a:solidFill>
                <a:schemeClr val="accent2"/>
              </a:solidFill>
            </a:endParaRPr>
          </a:p>
          <a:p>
            <a:pPr indent="0" lvl="0" marL="0" rtl="0" algn="l">
              <a:lnSpc>
                <a:spcPct val="100000"/>
              </a:lnSpc>
              <a:spcBef>
                <a:spcPts val="1000"/>
              </a:spcBef>
              <a:spcAft>
                <a:spcPts val="0"/>
              </a:spcAft>
              <a:buSzPts val="1440"/>
              <a:buNone/>
            </a:pPr>
            <a:r>
              <a:t/>
            </a:r>
            <a:endParaRPr b="1" sz="2800">
              <a:solidFill>
                <a:schemeClr val="accent2"/>
              </a:solidFill>
            </a:endParaRPr>
          </a:p>
          <a:p>
            <a:pPr indent="0" lvl="0" marL="0" rtl="0" algn="l">
              <a:lnSpc>
                <a:spcPct val="100000"/>
              </a:lnSpc>
              <a:spcBef>
                <a:spcPts val="1000"/>
              </a:spcBef>
              <a:spcAft>
                <a:spcPts val="0"/>
              </a:spcAft>
              <a:buSzPts val="1440"/>
              <a:buNone/>
            </a:pPr>
            <a:r>
              <a:t/>
            </a:r>
            <a:endParaRPr b="1" sz="2800">
              <a:solidFill>
                <a:schemeClr val="accent2"/>
              </a:solidFill>
            </a:endParaRPr>
          </a:p>
          <a:p>
            <a:pPr indent="0" lvl="0" marL="0" rtl="0" algn="l">
              <a:lnSpc>
                <a:spcPct val="100000"/>
              </a:lnSpc>
              <a:spcBef>
                <a:spcPts val="1000"/>
              </a:spcBef>
              <a:spcAft>
                <a:spcPts val="0"/>
              </a:spcAft>
              <a:buSzPts val="144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
          <p:cNvSpPr txBox="1"/>
          <p:nvPr>
            <p:ph type="title"/>
          </p:nvPr>
        </p:nvSpPr>
        <p:spPr>
          <a:xfrm>
            <a:off x="677334" y="609600"/>
            <a:ext cx="8596800" cy="1320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b="1" lang="en-US" sz="4000"/>
              <a:t>Reflection</a:t>
            </a:r>
            <a:endParaRPr b="1" sz="4000"/>
          </a:p>
        </p:txBody>
      </p:sp>
      <p:sp>
        <p:nvSpPr>
          <p:cNvPr id="336" name="Google Shape;336;p5"/>
          <p:cNvSpPr txBox="1"/>
          <p:nvPr>
            <p:ph idx="1" type="body"/>
          </p:nvPr>
        </p:nvSpPr>
        <p:spPr>
          <a:xfrm>
            <a:off x="677334" y="2160589"/>
            <a:ext cx="8596800" cy="38808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40"/>
              <a:buNone/>
            </a:pPr>
            <a:r>
              <a:rPr b="1" lang="en-US" sz="3600">
                <a:solidFill>
                  <a:schemeClr val="accent2"/>
                </a:solidFill>
              </a:rPr>
              <a:t>What kind of information would you like to have concerning the effectiveness of your family engagement policy and processes?</a:t>
            </a:r>
            <a:endParaRPr b="1">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Dual Capacity-Building Framework for Family-School Partnerships ..." id="342" name="Google Shape;342;p27"/>
          <p:cNvPicPr preferRelativeResize="0"/>
          <p:nvPr/>
        </p:nvPicPr>
        <p:blipFill rotWithShape="1">
          <a:blip r:embed="rId3">
            <a:alphaModFix/>
          </a:blip>
          <a:srcRect b="0" l="0" r="0" t="0"/>
          <a:stretch/>
        </p:blipFill>
        <p:spPr>
          <a:xfrm>
            <a:off x="780394" y="1190624"/>
            <a:ext cx="8762886" cy="4926397"/>
          </a:xfrm>
          <a:prstGeom prst="rect">
            <a:avLst/>
          </a:prstGeom>
          <a:noFill/>
          <a:ln>
            <a:noFill/>
          </a:ln>
        </p:spPr>
      </p:pic>
      <p:sp>
        <p:nvSpPr>
          <p:cNvPr id="343" name="Google Shape;343;p27"/>
          <p:cNvSpPr txBox="1"/>
          <p:nvPr>
            <p:ph type="title"/>
          </p:nvPr>
        </p:nvSpPr>
        <p:spPr>
          <a:xfrm>
            <a:off x="677334" y="94593"/>
            <a:ext cx="8596800" cy="1592317"/>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55555"/>
              <a:buNone/>
            </a:pPr>
            <a:r>
              <a:rPr lang="en-US" u="sng">
                <a:solidFill>
                  <a:schemeClr val="hlink"/>
                </a:solidFill>
                <a:hlinkClick r:id="rId4"/>
              </a:rPr>
              <a:t>Dual Capacity</a:t>
            </a:r>
            <a:r>
              <a:rPr lang="en-US"/>
              <a:t>  </a:t>
            </a:r>
            <a:r>
              <a:rPr lang="en-US" u="sng">
                <a:solidFill>
                  <a:schemeClr val="hlink"/>
                </a:solidFill>
                <a:hlinkClick r:id="rId5"/>
              </a:rPr>
              <a:t>www.dualcapacity.org</a:t>
            </a:r>
            <a:br>
              <a:rPr lang="en-US"/>
            </a:br>
            <a:r>
              <a:rPr lang="en-US" sz="2700"/>
              <a:t>4 C’s Capabilities, Connection, Cognition, Confidence</a:t>
            </a:r>
            <a:br>
              <a:rPr lang="en-US"/>
            </a:b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Purpose of Data Collection</a:t>
            </a:r>
            <a:endParaRPr/>
          </a:p>
        </p:txBody>
      </p:sp>
      <p:sp>
        <p:nvSpPr>
          <p:cNvPr id="349" name="Google Shape;349;p28"/>
          <p:cNvSpPr txBox="1"/>
          <p:nvPr>
            <p:ph idx="1" type="body"/>
          </p:nvPr>
        </p:nvSpPr>
        <p:spPr>
          <a:xfrm>
            <a:off x="677334" y="1542361"/>
            <a:ext cx="8596800" cy="4499028"/>
          </a:xfrm>
          <a:prstGeom prst="rect">
            <a:avLst/>
          </a:prstGeom>
          <a:noFill/>
          <a:ln>
            <a:noFill/>
          </a:ln>
        </p:spPr>
        <p:txBody>
          <a:bodyPr anchorCtr="0" anchor="t" bIns="45700" lIns="91425" spcFirstLastPara="1" rIns="91425" wrap="square" tIns="45700">
            <a:noAutofit/>
          </a:bodyPr>
          <a:lstStyle/>
          <a:p>
            <a:pPr indent="-320040" lvl="0" marL="457200" rtl="0" algn="l">
              <a:lnSpc>
                <a:spcPct val="100000"/>
              </a:lnSpc>
              <a:spcBef>
                <a:spcPts val="1000"/>
              </a:spcBef>
              <a:spcAft>
                <a:spcPts val="0"/>
              </a:spcAft>
              <a:buSzPts val="1440"/>
              <a:buChar char="►"/>
            </a:pPr>
            <a:r>
              <a:rPr lang="en-US" sz="2400">
                <a:solidFill>
                  <a:schemeClr val="accent2"/>
                </a:solidFill>
              </a:rPr>
              <a:t>Pre and post-assessments are used to understand the impact of family engagement efforts</a:t>
            </a:r>
            <a:endParaRPr/>
          </a:p>
          <a:p>
            <a:pPr indent="-228600" lvl="0" marL="457200" rtl="0" algn="l">
              <a:lnSpc>
                <a:spcPct val="100000"/>
              </a:lnSpc>
              <a:spcBef>
                <a:spcPts val="1000"/>
              </a:spcBef>
              <a:spcAft>
                <a:spcPts val="0"/>
              </a:spcAft>
              <a:buSzPts val="1440"/>
              <a:buNone/>
            </a:pPr>
            <a:r>
              <a:t/>
            </a:r>
            <a:endParaRPr sz="2400">
              <a:solidFill>
                <a:schemeClr val="accent2"/>
              </a:solidFill>
            </a:endParaRPr>
          </a:p>
          <a:p>
            <a:pPr indent="-320040" lvl="0" marL="457200" rtl="0" algn="l">
              <a:lnSpc>
                <a:spcPct val="100000"/>
              </a:lnSpc>
              <a:spcBef>
                <a:spcPts val="1000"/>
              </a:spcBef>
              <a:spcAft>
                <a:spcPts val="0"/>
              </a:spcAft>
              <a:buSzPts val="1440"/>
              <a:buChar char="►"/>
            </a:pPr>
            <a:r>
              <a:rPr lang="en-US" sz="2400">
                <a:solidFill>
                  <a:schemeClr val="accent2"/>
                </a:solidFill>
              </a:rPr>
              <a:t>Helps to measure changes in family and community over time</a:t>
            </a:r>
            <a:endParaRPr/>
          </a:p>
          <a:p>
            <a:pPr indent="-228600" lvl="0" marL="457200" rtl="0" algn="l">
              <a:lnSpc>
                <a:spcPct val="100000"/>
              </a:lnSpc>
              <a:spcBef>
                <a:spcPts val="1000"/>
              </a:spcBef>
              <a:spcAft>
                <a:spcPts val="0"/>
              </a:spcAft>
              <a:buSzPts val="1440"/>
              <a:buNone/>
            </a:pPr>
            <a:r>
              <a:t/>
            </a:r>
            <a:endParaRPr sz="2400">
              <a:solidFill>
                <a:schemeClr val="accent2"/>
              </a:solidFill>
            </a:endParaRPr>
          </a:p>
          <a:p>
            <a:pPr indent="-320040" lvl="0" marL="457200" rtl="0" algn="l">
              <a:lnSpc>
                <a:spcPct val="100000"/>
              </a:lnSpc>
              <a:spcBef>
                <a:spcPts val="1000"/>
              </a:spcBef>
              <a:spcAft>
                <a:spcPts val="0"/>
              </a:spcAft>
              <a:buSzPts val="1440"/>
              <a:buChar char="►"/>
            </a:pPr>
            <a:r>
              <a:rPr lang="en-US" sz="2400">
                <a:solidFill>
                  <a:schemeClr val="accent2"/>
                </a:solidFill>
              </a:rPr>
              <a:t>By comparing data collected before and after an intervention, programs can assess effectiveness and identify areas for improvement.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b="1" lang="en-US" sz="4000"/>
              <a:t>Data Carousel</a:t>
            </a:r>
            <a:endParaRPr b="1" sz="4000"/>
          </a:p>
        </p:txBody>
      </p:sp>
      <p:sp>
        <p:nvSpPr>
          <p:cNvPr id="356" name="Google Shape;356;p29"/>
          <p:cNvSpPr txBox="1"/>
          <p:nvPr>
            <p:ph idx="1" type="body"/>
          </p:nvPr>
        </p:nvSpPr>
        <p:spPr>
          <a:xfrm>
            <a:off x="677325" y="1200978"/>
            <a:ext cx="8596800" cy="4840500"/>
          </a:xfrm>
          <a:prstGeom prst="rect">
            <a:avLst/>
          </a:prstGeom>
          <a:noFill/>
          <a:ln>
            <a:noFill/>
          </a:ln>
        </p:spPr>
        <p:txBody>
          <a:bodyPr anchorCtr="0" anchor="t" bIns="45700" lIns="91425" spcFirstLastPara="1" rIns="91425" wrap="square" tIns="45700">
            <a:noAutofit/>
          </a:bodyPr>
          <a:lstStyle/>
          <a:p>
            <a:pPr indent="-325374" lvl="0" marL="457200" rtl="0" algn="l">
              <a:lnSpc>
                <a:spcPct val="90000"/>
              </a:lnSpc>
              <a:spcBef>
                <a:spcPts val="1000"/>
              </a:spcBef>
              <a:spcAft>
                <a:spcPts val="0"/>
              </a:spcAft>
              <a:buClr>
                <a:schemeClr val="accent2"/>
              </a:buClr>
              <a:buSzPts val="1524"/>
              <a:buChar char="❖"/>
            </a:pPr>
            <a:r>
              <a:rPr b="1" lang="en-US" sz="2000">
                <a:solidFill>
                  <a:schemeClr val="accent2"/>
                </a:solidFill>
              </a:rPr>
              <a:t>The overarching question(s) you identify in the first phase shape these decisions. </a:t>
            </a:r>
            <a:endParaRPr b="1" sz="2000">
              <a:solidFill>
                <a:schemeClr val="accent2"/>
              </a:solidFill>
            </a:endParaRPr>
          </a:p>
          <a:p>
            <a:pPr indent="0" lvl="0" marL="457200" rtl="0" algn="l">
              <a:lnSpc>
                <a:spcPct val="90000"/>
              </a:lnSpc>
              <a:spcBef>
                <a:spcPts val="1000"/>
              </a:spcBef>
              <a:spcAft>
                <a:spcPts val="0"/>
              </a:spcAft>
              <a:buSzPts val="935"/>
              <a:buNone/>
            </a:pPr>
            <a:r>
              <a:t/>
            </a:r>
            <a:endParaRPr b="1" sz="2000">
              <a:solidFill>
                <a:schemeClr val="accent2"/>
              </a:solidFill>
            </a:endParaRPr>
          </a:p>
          <a:p>
            <a:pPr indent="-325374" lvl="0" marL="457200" rtl="0" algn="l">
              <a:lnSpc>
                <a:spcPct val="90000"/>
              </a:lnSpc>
              <a:spcBef>
                <a:spcPts val="1000"/>
              </a:spcBef>
              <a:spcAft>
                <a:spcPts val="0"/>
              </a:spcAft>
              <a:buClr>
                <a:schemeClr val="accent2"/>
              </a:buClr>
              <a:buSzPts val="1524"/>
              <a:buChar char="❖"/>
            </a:pPr>
            <a:r>
              <a:rPr b="1" lang="en-US" sz="2000">
                <a:solidFill>
                  <a:schemeClr val="accent2"/>
                </a:solidFill>
              </a:rPr>
              <a:t> Select or collect data that can lead to rich conversations about improvement, not just summarize services provided.</a:t>
            </a:r>
            <a:endParaRPr b="1" sz="2000">
              <a:solidFill>
                <a:schemeClr val="accent2"/>
              </a:solidFill>
            </a:endParaRPr>
          </a:p>
          <a:p>
            <a:pPr indent="0" lvl="0" marL="0" rtl="0" algn="l">
              <a:lnSpc>
                <a:spcPct val="90000"/>
              </a:lnSpc>
              <a:spcBef>
                <a:spcPts val="1000"/>
              </a:spcBef>
              <a:spcAft>
                <a:spcPts val="0"/>
              </a:spcAft>
              <a:buSzPts val="935"/>
              <a:buNone/>
            </a:pPr>
            <a:r>
              <a:t/>
            </a:r>
            <a:endParaRPr b="1" sz="2000">
              <a:solidFill>
                <a:schemeClr val="accent2"/>
              </a:solidFill>
            </a:endParaRPr>
          </a:p>
          <a:p>
            <a:pPr indent="-325374" lvl="0" marL="457200" rtl="0" algn="l">
              <a:lnSpc>
                <a:spcPct val="90000"/>
              </a:lnSpc>
              <a:spcBef>
                <a:spcPts val="1000"/>
              </a:spcBef>
              <a:spcAft>
                <a:spcPts val="0"/>
              </a:spcAft>
              <a:buClr>
                <a:schemeClr val="accent2"/>
              </a:buClr>
              <a:buSzPts val="1524"/>
              <a:buChar char="❖"/>
            </a:pPr>
            <a:r>
              <a:rPr b="1" lang="en-US" sz="2000">
                <a:solidFill>
                  <a:schemeClr val="accent2"/>
                </a:solidFill>
              </a:rPr>
              <a:t>Consider including both </a:t>
            </a:r>
            <a:r>
              <a:rPr b="1" lang="en-US" sz="2000">
                <a:solidFill>
                  <a:srgbClr val="FF0000"/>
                </a:solidFill>
              </a:rPr>
              <a:t>quantitative</a:t>
            </a:r>
            <a:r>
              <a:rPr b="1" lang="en-US" sz="2000">
                <a:solidFill>
                  <a:schemeClr val="accent2"/>
                </a:solidFill>
              </a:rPr>
              <a:t> and </a:t>
            </a:r>
            <a:r>
              <a:rPr b="1" lang="en-US" sz="2000">
                <a:solidFill>
                  <a:srgbClr val="FF0000"/>
                </a:solidFill>
              </a:rPr>
              <a:t>qualitative</a:t>
            </a:r>
            <a:r>
              <a:rPr b="1" lang="en-US" sz="2000">
                <a:solidFill>
                  <a:schemeClr val="accent2"/>
                </a:solidFill>
              </a:rPr>
              <a:t> data. Quantitative data can identify what happened, and qualitative data can shed light on why. </a:t>
            </a:r>
            <a:endParaRPr b="1" sz="2000">
              <a:solidFill>
                <a:schemeClr val="accent2"/>
              </a:solidFill>
            </a:endParaRPr>
          </a:p>
          <a:p>
            <a:pPr indent="0" lvl="0" marL="457200" rtl="0" algn="l">
              <a:lnSpc>
                <a:spcPct val="90000"/>
              </a:lnSpc>
              <a:spcBef>
                <a:spcPts val="1000"/>
              </a:spcBef>
              <a:spcAft>
                <a:spcPts val="0"/>
              </a:spcAft>
              <a:buSzPts val="935"/>
              <a:buNone/>
            </a:pPr>
            <a:r>
              <a:t/>
            </a:r>
            <a:endParaRPr b="1" sz="2000">
              <a:solidFill>
                <a:schemeClr val="accent2"/>
              </a:solidFill>
            </a:endParaRPr>
          </a:p>
          <a:p>
            <a:pPr indent="-325374" lvl="0" marL="457200" rtl="0" algn="l">
              <a:lnSpc>
                <a:spcPct val="90000"/>
              </a:lnSpc>
              <a:spcBef>
                <a:spcPts val="1000"/>
              </a:spcBef>
              <a:spcAft>
                <a:spcPts val="0"/>
              </a:spcAft>
              <a:buClr>
                <a:schemeClr val="accent2"/>
              </a:buClr>
              <a:buSzPts val="1524"/>
              <a:buChar char="❖"/>
            </a:pPr>
            <a:r>
              <a:rPr b="1" lang="en-US" sz="2000">
                <a:solidFill>
                  <a:schemeClr val="accent2"/>
                </a:solidFill>
              </a:rPr>
              <a:t> Recognize the sharing of personal experiences as knowledge and expertise in making sense of data and identifying potential solutions. When gathered systematically, this is qualitative data</a:t>
            </a:r>
            <a:endParaRPr b="1" sz="2000">
              <a:solidFill>
                <a:schemeClr val="accent2"/>
              </a:solidFill>
            </a:endParaRPr>
          </a:p>
          <a:p>
            <a:pPr indent="0" lvl="0" marL="457200" rtl="0" algn="l">
              <a:lnSpc>
                <a:spcPct val="90000"/>
              </a:lnSpc>
              <a:spcBef>
                <a:spcPts val="1000"/>
              </a:spcBef>
              <a:spcAft>
                <a:spcPts val="0"/>
              </a:spcAft>
              <a:buSzPts val="935"/>
              <a:buNone/>
            </a:pPr>
            <a:r>
              <a:t/>
            </a:r>
            <a:endParaRPr b="1" sz="1737">
              <a:solidFill>
                <a:schemeClr val="accent2"/>
              </a:solidFill>
            </a:endParaRPr>
          </a:p>
          <a:p>
            <a:pPr indent="0" lvl="0" marL="457200" rtl="0" algn="l">
              <a:lnSpc>
                <a:spcPct val="90000"/>
              </a:lnSpc>
              <a:spcBef>
                <a:spcPts val="1000"/>
              </a:spcBef>
              <a:spcAft>
                <a:spcPts val="0"/>
              </a:spcAft>
              <a:buSzPts val="935"/>
              <a:buNone/>
            </a:pPr>
            <a:r>
              <a:rPr b="1" lang="en-US" sz="1737">
                <a:solidFill>
                  <a:schemeClr val="accent2"/>
                </a:solidFill>
              </a:rPr>
              <a:t>(Data Inquiry From Equitable Collaboration)</a:t>
            </a:r>
            <a:endParaRPr b="1" sz="1737">
              <a:solidFill>
                <a:schemeClr val="accen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g2b296607889_2_7"/>
          <p:cNvPicPr preferRelativeResize="0"/>
          <p:nvPr/>
        </p:nvPicPr>
        <p:blipFill rotWithShape="1">
          <a:blip r:embed="rId3">
            <a:alphaModFix/>
          </a:blip>
          <a:srcRect b="0" l="0" r="0" t="0"/>
          <a:stretch/>
        </p:blipFill>
        <p:spPr>
          <a:xfrm>
            <a:off x="0" y="165825"/>
            <a:ext cx="12192000" cy="6547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sz="4000">
                <a:solidFill>
                  <a:schemeClr val="accent2"/>
                </a:solidFill>
              </a:rPr>
              <a:t>Family Engagement</a:t>
            </a:r>
            <a:endParaRPr/>
          </a:p>
        </p:txBody>
      </p:sp>
      <p:sp>
        <p:nvSpPr>
          <p:cNvPr id="157" name="Google Shape;157;p2"/>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n-US" sz="3200">
                <a:solidFill>
                  <a:schemeClr val="accent2"/>
                </a:solidFill>
              </a:rPr>
              <a:t>A full, equal, and equitable partnership among families, educators, and community partners to promote children’s learning and development, from birth through college and career. </a:t>
            </a:r>
            <a:endParaRPr/>
          </a:p>
          <a:p>
            <a:pPr indent="-320040" lvl="0" marL="457200" rtl="0" algn="l">
              <a:lnSpc>
                <a:spcPct val="100000"/>
              </a:lnSpc>
              <a:spcBef>
                <a:spcPts val="1000"/>
              </a:spcBef>
              <a:spcAft>
                <a:spcPts val="0"/>
              </a:spcAft>
              <a:buSzPts val="1440"/>
              <a:buChar char="►"/>
            </a:pPr>
            <a:r>
              <a:rPr lang="en-US" sz="2000">
                <a:solidFill>
                  <a:schemeClr val="accent2"/>
                </a:solidFill>
              </a:rPr>
              <a:t>(Reynolds and Clements, 2005)</a:t>
            </a:r>
            <a:endParaRPr/>
          </a:p>
          <a:p>
            <a:pPr indent="-320040" lvl="0" marL="457200" rtl="0" algn="l">
              <a:lnSpc>
                <a:spcPct val="100000"/>
              </a:lnSpc>
              <a:spcBef>
                <a:spcPts val="1000"/>
              </a:spcBef>
              <a:spcAft>
                <a:spcPts val="0"/>
              </a:spcAft>
              <a:buSzPts val="1440"/>
              <a:buChar char="►"/>
            </a:pPr>
            <a:r>
              <a:rPr lang="en-US" sz="2000">
                <a:solidFill>
                  <a:schemeClr val="accent2"/>
                </a:solidFill>
              </a:rPr>
              <a:t>(Mapp, Henderson, Cuevas, Franco, Ewert, 2022)</a:t>
            </a:r>
            <a:endParaRPr/>
          </a:p>
          <a:p>
            <a:pPr indent="-228600" lvl="0" marL="457200" rtl="0" algn="l">
              <a:lnSpc>
                <a:spcPct val="100000"/>
              </a:lnSpc>
              <a:spcBef>
                <a:spcPts val="1000"/>
              </a:spcBef>
              <a:spcAft>
                <a:spcPts val="0"/>
              </a:spcAft>
              <a:buSzPts val="1440"/>
              <a:buNone/>
            </a:pPr>
            <a:r>
              <a:t/>
            </a:r>
            <a:endParaRPr sz="3200">
              <a:solidFill>
                <a:schemeClr val="accen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b="1" lang="en-US" sz="4000"/>
              <a:t>Link To Learning</a:t>
            </a:r>
            <a:endParaRPr/>
          </a:p>
        </p:txBody>
      </p:sp>
      <p:sp>
        <p:nvSpPr>
          <p:cNvPr id="368" name="Google Shape;368;p30"/>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440"/>
              <a:buNone/>
            </a:pPr>
            <a:r>
              <a:t/>
            </a:r>
            <a:endParaRPr sz="3200">
              <a:solidFill>
                <a:srgbClr val="669900"/>
              </a:solidFill>
            </a:endParaRPr>
          </a:p>
          <a:p>
            <a:pPr indent="0" lvl="0" marL="0" rtl="0" algn="l">
              <a:lnSpc>
                <a:spcPct val="100000"/>
              </a:lnSpc>
              <a:spcBef>
                <a:spcPts val="1000"/>
              </a:spcBef>
              <a:spcAft>
                <a:spcPts val="0"/>
              </a:spcAft>
              <a:buSzPts val="1440"/>
              <a:buNone/>
            </a:pPr>
            <a:r>
              <a:rPr lang="en-US" sz="4000">
                <a:solidFill>
                  <a:schemeClr val="accent2"/>
                </a:solidFill>
              </a:rPr>
              <a:t>Does the staff at your school recognize the importance of data-driven family engagement?</a:t>
            </a:r>
            <a:endParaRPr/>
          </a:p>
          <a:p>
            <a:pPr indent="0" lvl="0" marL="0" rtl="0" algn="l">
              <a:lnSpc>
                <a:spcPct val="100000"/>
              </a:lnSpc>
              <a:spcBef>
                <a:spcPts val="1000"/>
              </a:spcBef>
              <a:spcAft>
                <a:spcPts val="0"/>
              </a:spcAft>
              <a:buSzPts val="1440"/>
              <a:buNone/>
            </a:pPr>
            <a:r>
              <a:t/>
            </a:r>
            <a:endParaRPr>
              <a:solidFill>
                <a:srgbClr val="6699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1"/>
          <p:cNvSpPr txBox="1"/>
          <p:nvPr>
            <p:ph type="title"/>
          </p:nvPr>
        </p:nvSpPr>
        <p:spPr>
          <a:xfrm>
            <a:off x="6389784" y="4286794"/>
            <a:ext cx="2974554" cy="195976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58823"/>
              <a:buNone/>
            </a:pPr>
            <a:r>
              <a:rPr lang="en-US" sz="3400"/>
              <a:t>School-wide Family Engagement Rubric</a:t>
            </a:r>
            <a:br>
              <a:rPr lang="en-US" sz="3400"/>
            </a:br>
            <a:br>
              <a:rPr lang="en-US" sz="3400"/>
            </a:br>
            <a:r>
              <a:rPr lang="en-US" sz="3400"/>
              <a:t>Flamboyan Foundation</a:t>
            </a:r>
            <a:endParaRPr/>
          </a:p>
        </p:txBody>
      </p:sp>
      <p:pic>
        <p:nvPicPr>
          <p:cNvPr descr="A group of people sitting around a table with a plan&#10;&#10;Description automatically generated" id="374" name="Google Shape;374;p31"/>
          <p:cNvPicPr preferRelativeResize="0"/>
          <p:nvPr/>
        </p:nvPicPr>
        <p:blipFill rotWithShape="1">
          <a:blip r:embed="rId3">
            <a:alphaModFix/>
          </a:blip>
          <a:srcRect b="0" l="0" r="0" t="0"/>
          <a:stretch/>
        </p:blipFill>
        <p:spPr>
          <a:xfrm>
            <a:off x="119121" y="169061"/>
            <a:ext cx="6270662" cy="41177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13"/>
          <p:cNvPicPr preferRelativeResize="0"/>
          <p:nvPr/>
        </p:nvPicPr>
        <p:blipFill rotWithShape="1">
          <a:blip r:embed="rId3">
            <a:alphaModFix/>
          </a:blip>
          <a:srcRect b="0" l="0" r="0" t="0"/>
          <a:stretch/>
        </p:blipFill>
        <p:spPr>
          <a:xfrm>
            <a:off x="-286439" y="0"/>
            <a:ext cx="12478439" cy="675193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5"/>
          <p:cNvSpPr txBox="1"/>
          <p:nvPr>
            <p:ph type="title"/>
          </p:nvPr>
        </p:nvSpPr>
        <p:spPr>
          <a:xfrm>
            <a:off x="-12" y="234875"/>
            <a:ext cx="10144737" cy="114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000"/>
              <a:buFont typeface="Corbel"/>
              <a:buNone/>
            </a:pPr>
            <a:r>
              <a:rPr b="1" lang="en-US"/>
              <a:t>Family Engagement Communication Rubric</a:t>
            </a:r>
            <a:endParaRPr b="1"/>
          </a:p>
        </p:txBody>
      </p:sp>
      <p:graphicFrame>
        <p:nvGraphicFramePr>
          <p:cNvPr id="387" name="Google Shape;387;p15"/>
          <p:cNvGraphicFramePr/>
          <p:nvPr/>
        </p:nvGraphicFramePr>
        <p:xfrm>
          <a:off x="-12" y="1382075"/>
          <a:ext cx="3000000" cy="3000000"/>
        </p:xfrm>
        <a:graphic>
          <a:graphicData uri="http://schemas.openxmlformats.org/drawingml/2006/table">
            <a:tbl>
              <a:tblPr bandRow="1" firstRow="1">
                <a:noFill/>
                <a:tableStyleId>{DE338A57-7BEC-44F8-A15C-E06AE725E275}</a:tableStyleId>
              </a:tblPr>
              <a:tblGrid>
                <a:gridCol w="2644900"/>
                <a:gridCol w="2644900"/>
                <a:gridCol w="2644900"/>
                <a:gridCol w="4257275"/>
              </a:tblGrid>
              <a:tr h="4807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Communication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Emerging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Progressing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Excelling</a:t>
                      </a:r>
                      <a:endParaRPr sz="1400" u="none" cap="none" strike="noStrike"/>
                    </a:p>
                  </a:txBody>
                  <a:tcPr marT="45725" marB="45725" marR="91450" marL="91450"/>
                </a:tc>
              </a:tr>
              <a:tr h="4995225">
                <a:tc>
                  <a:txBody>
                    <a:bodyPr/>
                    <a:lstStyle/>
                    <a:p>
                      <a:pPr indent="-342900" lvl="0" marL="342900" marR="0" rtl="0" algn="l">
                        <a:lnSpc>
                          <a:spcPct val="100000"/>
                        </a:lnSpc>
                        <a:spcBef>
                          <a:spcPts val="0"/>
                        </a:spcBef>
                        <a:spcAft>
                          <a:spcPts val="0"/>
                        </a:spcAft>
                        <a:buClr>
                          <a:schemeClr val="dk1"/>
                        </a:buClr>
                        <a:buSzPts val="1800"/>
                        <a:buFont typeface="Corbel"/>
                        <a:buAutoNum type="arabicPeriod"/>
                      </a:pPr>
                      <a:r>
                        <a:rPr lang="en-US" sz="1800" u="none" cap="none" strike="noStrike"/>
                        <a:t>Each team will ensure that communication with parents/family is in the form of two-way communication.</a:t>
                      </a:r>
                      <a:endParaRPr sz="1400" u="none" cap="none" strike="noStrike"/>
                    </a:p>
                    <a:p>
                      <a:pPr indent="-342900" lvl="0" marL="342900" marR="0" rtl="0" algn="l">
                        <a:lnSpc>
                          <a:spcPct val="100000"/>
                        </a:lnSpc>
                        <a:spcBef>
                          <a:spcPts val="0"/>
                        </a:spcBef>
                        <a:spcAft>
                          <a:spcPts val="0"/>
                        </a:spcAft>
                        <a:buClr>
                          <a:schemeClr val="dk1"/>
                        </a:buClr>
                        <a:buSzPts val="1800"/>
                        <a:buFont typeface="Corbel"/>
                        <a:buAutoNum type="arabicPeriod"/>
                      </a:pPr>
                      <a:r>
                        <a:rPr lang="en-US" sz="1800" u="none" cap="none" strike="noStrike"/>
                        <a:t>Each team provides all written communication and conducts meetings in language that is understandable le for all families.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__ Information is sent to parent/families.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t>__ Written communication and translation services are inconsistent.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__ Two-way communication with parents/families is inconsistent.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t>__ Written communication is translated but meetings are conducted with translator on an inconsistent basis.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__ All communication is documented with parent/family responses.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t>__ All written communication is translated and all meetings are conducted with translator (parent liaison or parent volunteer).</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graphicFrame>
        <p:nvGraphicFramePr>
          <p:cNvPr id="393" name="Google Shape;393;p32"/>
          <p:cNvGraphicFramePr/>
          <p:nvPr/>
        </p:nvGraphicFramePr>
        <p:xfrm>
          <a:off x="0" y="0"/>
          <a:ext cx="3000000" cy="3000000"/>
        </p:xfrm>
        <a:graphic>
          <a:graphicData uri="http://schemas.openxmlformats.org/drawingml/2006/table">
            <a:tbl>
              <a:tblPr bandRow="1" firstRow="1">
                <a:noFill/>
                <a:tableStyleId>{DE338A57-7BEC-44F8-A15C-E06AE725E275}</a:tableStyleId>
              </a:tblPr>
              <a:tblGrid>
                <a:gridCol w="2438400"/>
                <a:gridCol w="2438400"/>
                <a:gridCol w="2438400"/>
                <a:gridCol w="2438400"/>
                <a:gridCol w="2438400"/>
              </a:tblGrid>
              <a:tr h="431550">
                <a:tc>
                  <a:txBody>
                    <a:bodyPr/>
                    <a:lstStyle/>
                    <a:p>
                      <a:pPr indent="0" lvl="0" marL="0" marR="0" rtl="0" algn="l">
                        <a:lnSpc>
                          <a:spcPct val="100000"/>
                        </a:lnSpc>
                        <a:spcBef>
                          <a:spcPts val="0"/>
                        </a:spcBef>
                        <a:spcAft>
                          <a:spcPts val="0"/>
                        </a:spcAft>
                        <a:buNone/>
                      </a:pPr>
                      <a:r>
                        <a:rPr lang="en-US" sz="1400" u="none" cap="none" strike="noStrike"/>
                        <a:t>Indicators</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Initiating</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Progressing</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Excelling</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Current Status</a:t>
                      </a:r>
                      <a:endParaRPr/>
                    </a:p>
                  </a:txBody>
                  <a:tcPr marT="45725" marB="45725" marR="91450" marL="91450"/>
                </a:tc>
              </a:tr>
              <a:tr h="3761925">
                <a:tc>
                  <a:txBody>
                    <a:bodyPr/>
                    <a:lstStyle/>
                    <a:p>
                      <a:pPr indent="0" lvl="0" marL="0" marR="0" rtl="0" algn="l">
                        <a:lnSpc>
                          <a:spcPct val="100000"/>
                        </a:lnSpc>
                        <a:spcBef>
                          <a:spcPts val="0"/>
                        </a:spcBef>
                        <a:spcAft>
                          <a:spcPts val="0"/>
                        </a:spcAft>
                        <a:buNone/>
                      </a:pPr>
                      <a:r>
                        <a:rPr lang="en-US" sz="1400" u="none" cap="none" strike="noStrike"/>
                        <a:t>Linking student work to learning standards which leads to college and career readiness for all students</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Student work is displayed throughout the school in a way that shows how academic and vocational standards are being met.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Student work is displayed in the school in a way that shows how academic and vocational standards are being met. The school explains to families what good work looks like under learning standards and what students are learning in the classroom throughout the year.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Families, schools, and community collaborate to align school events and community resources to learning standards and ensure that families and students understand</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 Level 1: Initiating</a:t>
                      </a:r>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t>  Level 2: Progressing </a:t>
                      </a:r>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t>Level 3: Excelling</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431550">
                <a:tc>
                  <a:txBody>
                    <a:bodyPr/>
                    <a:lstStyle/>
                    <a:p>
                      <a:pPr indent="0" lvl="0" marL="0" marR="0" rtl="0" algn="l">
                        <a:lnSpc>
                          <a:spcPct val="100000"/>
                        </a:lnSpc>
                        <a:spcBef>
                          <a:spcPts val="0"/>
                        </a:spcBef>
                        <a:spcAft>
                          <a:spcPts val="0"/>
                        </a:spcAft>
                        <a:buNone/>
                      </a:pPr>
                      <a:r>
                        <a:rPr lang="en-US" sz="1400" u="none" cap="none" strike="noStrike"/>
                        <a:t>Using standardized test results to increase student achievement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The school and district recognize the importance of analyzing student performance data and identify achievement gaps amongst and between groups of students. The school informs families, in a language they understand, about the results of standardized tests and how their children performed on the tests.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 Schools and districts analyze data with all constituents. Information is disseminated on how to interpret test data</a:t>
                      </a:r>
                      <a:endParaRPr/>
                    </a:p>
                    <a:p>
                      <a:pPr indent="0" lvl="0" marL="0" marR="0" rtl="0" algn="l">
                        <a:lnSpc>
                          <a:spcPct val="100000"/>
                        </a:lnSpc>
                        <a:spcBef>
                          <a:spcPts val="0"/>
                        </a:spcBef>
                        <a:spcAft>
                          <a:spcPts val="0"/>
                        </a:spcAft>
                        <a:buNone/>
                      </a:pPr>
                      <a:r>
                        <a:rPr lang="en-US" sz="1400" u="none" cap="none" strike="noStrike"/>
                        <a:t>And how  to help their child based on performance scores.</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Families, school personnel, and community representatives participate in academic and curriculum committees to discuss how to raise expectations and achievement for every student in academic and vocational paths</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 Level 1: Initiating  Level 2: Progressing  Level 3: Excelling </a:t>
                      </a:r>
                      <a:endParaRPr/>
                    </a:p>
                  </a:txBody>
                  <a:tcPr marT="45725" marB="45725" marR="91450" marL="91450"/>
                </a:tc>
              </a:tr>
              <a:tr h="4315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4315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b="1" lang="en-US" sz="4000"/>
              <a:t>Boston Public Schools- Schoolwide Learning Link</a:t>
            </a:r>
            <a:endParaRPr/>
          </a:p>
        </p:txBody>
      </p:sp>
      <p:sp>
        <p:nvSpPr>
          <p:cNvPr id="399" name="Google Shape;399;p3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Font typeface="Noto Sans Symbols"/>
              <a:buChar char="❑"/>
            </a:pPr>
            <a:r>
              <a:rPr b="1" lang="en-US" sz="2800">
                <a:solidFill>
                  <a:schemeClr val="accent2"/>
                </a:solidFill>
              </a:rPr>
              <a:t>Target a specific grade level or group of students; </a:t>
            </a:r>
            <a:endParaRPr/>
          </a:p>
          <a:p>
            <a:pPr indent="-320040" lvl="0" marL="457200" rtl="0" algn="l">
              <a:lnSpc>
                <a:spcPct val="100000"/>
              </a:lnSpc>
              <a:spcBef>
                <a:spcPts val="1000"/>
              </a:spcBef>
              <a:spcAft>
                <a:spcPts val="0"/>
              </a:spcAft>
              <a:buSzPts val="1440"/>
              <a:buFont typeface="Noto Sans Symbols"/>
              <a:buChar char="❑"/>
            </a:pPr>
            <a:r>
              <a:rPr b="1" lang="en-US" sz="2800">
                <a:solidFill>
                  <a:schemeClr val="accent2"/>
                </a:solidFill>
              </a:rPr>
              <a:t>Focus on the mastery of a specific task; </a:t>
            </a:r>
            <a:endParaRPr/>
          </a:p>
          <a:p>
            <a:pPr indent="-320040" lvl="0" marL="457200" rtl="0" algn="l">
              <a:lnSpc>
                <a:spcPct val="100000"/>
              </a:lnSpc>
              <a:spcBef>
                <a:spcPts val="1000"/>
              </a:spcBef>
              <a:spcAft>
                <a:spcPts val="0"/>
              </a:spcAft>
              <a:buSzPts val="1440"/>
              <a:buFont typeface="Noto Sans Symbols"/>
              <a:buChar char="❑"/>
            </a:pPr>
            <a:r>
              <a:rPr b="1" lang="en-US" sz="2800">
                <a:solidFill>
                  <a:schemeClr val="accent2"/>
                </a:solidFill>
              </a:rPr>
              <a:t>Provide a specific role for families to play in the mastery of that task; and</a:t>
            </a:r>
            <a:endParaRPr/>
          </a:p>
          <a:p>
            <a:pPr indent="-320040" lvl="0" marL="457200" rtl="0" algn="l">
              <a:lnSpc>
                <a:spcPct val="100000"/>
              </a:lnSpc>
              <a:spcBef>
                <a:spcPts val="1000"/>
              </a:spcBef>
              <a:spcAft>
                <a:spcPts val="0"/>
              </a:spcAft>
              <a:buSzPts val="1440"/>
              <a:buFont typeface="Noto Sans Symbols"/>
              <a:buChar char="❑"/>
            </a:pPr>
            <a:r>
              <a:rPr b="1" lang="en-US" sz="2800">
                <a:solidFill>
                  <a:schemeClr val="accent2"/>
                </a:solidFill>
              </a:rPr>
              <a:t>Involve two-way communication between home and school around task mastery.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4"/>
          <p:cNvSpPr txBox="1"/>
          <p:nvPr/>
        </p:nvSpPr>
        <p:spPr>
          <a:xfrm>
            <a:off x="1676400" y="936171"/>
            <a:ext cx="7475764"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sng" cap="none" strike="noStrike">
                <a:solidFill>
                  <a:schemeClr val="accent2"/>
                </a:solidFill>
                <a:latin typeface="Arial"/>
                <a:ea typeface="Arial"/>
                <a:cs typeface="Arial"/>
                <a:sym typeface="Arial"/>
                <a:hlinkClick r:id="rId3">
                  <a:extLst>
                    <a:ext uri="{A12FA001-AC4F-418D-AE19-62706E023703}">
                      <ahyp:hlinkClr val="tx"/>
                    </a:ext>
                  </a:extLst>
                </a:hlinkClick>
              </a:rPr>
              <a:t>Partners in Education: A Dual Capacity-Building Framework for Family–School Partnerships</a:t>
            </a:r>
            <a:r>
              <a:rPr b="1" i="0" lang="en-US" sz="1600" u="none" cap="none" strike="noStrike">
                <a:solidFill>
                  <a:schemeClr val="accent2"/>
                </a:solidFill>
                <a:latin typeface="Arial"/>
                <a:ea typeface="Arial"/>
                <a:cs typeface="Arial"/>
                <a:sym typeface="Arial"/>
              </a:rPr>
              <a:t> - From Southwest Educational Development Laboratory, this paper presents a framework, based in existing research and best practices, for designing family engagement initiatives that build capacity among educators and families to partner with one another around student success.</a:t>
            </a:r>
            <a:endParaRPr/>
          </a:p>
          <a:p>
            <a:pPr indent="0" lvl="0" marL="0" marR="0" rtl="0" algn="l">
              <a:lnSpc>
                <a:spcPct val="100000"/>
              </a:lnSpc>
              <a:spcBef>
                <a:spcPts val="0"/>
              </a:spcBef>
              <a:spcAft>
                <a:spcPts val="0"/>
              </a:spcAft>
              <a:buNone/>
            </a:pPr>
            <a:r>
              <a:t/>
            </a:r>
            <a:endParaRPr b="1" i="0" sz="16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6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None/>
            </a:pPr>
            <a:r>
              <a:rPr b="1" i="0" lang="en-US" sz="1600" u="sng" cap="none" strike="noStrike">
                <a:solidFill>
                  <a:schemeClr val="accent2"/>
                </a:solidFill>
                <a:latin typeface="Arial"/>
                <a:ea typeface="Arial"/>
                <a:cs typeface="Arial"/>
                <a:sym typeface="Arial"/>
                <a:hlinkClick r:id="rId4">
                  <a:extLst>
                    <a:ext uri="{A12FA001-AC4F-418D-AE19-62706E023703}">
                      <ahyp:hlinkClr val="tx"/>
                    </a:ext>
                  </a:extLst>
                </a:hlinkClick>
              </a:rPr>
              <a:t>Family Engagement Framework: A Tool for California School Districts</a:t>
            </a:r>
            <a:r>
              <a:rPr b="1" i="0" lang="en-US" sz="1600" u="none" cap="none" strike="noStrike">
                <a:solidFill>
                  <a:schemeClr val="accent2"/>
                </a:solidFill>
                <a:latin typeface="Arial"/>
                <a:ea typeface="Arial"/>
                <a:cs typeface="Arial"/>
                <a:sym typeface="Arial"/>
              </a:rPr>
              <a:t> - From the California Department of Education and WestEd, a tool for leaders in school districts and county offices of education to use as they work with schools, families, and communities to plan, implement, and evaluate family engagement practices that directly impact improved student achievement.</a:t>
            </a:r>
            <a:endParaRPr/>
          </a:p>
          <a:p>
            <a:pPr indent="0" lvl="0" marL="0" marR="0" rtl="0" algn="l">
              <a:lnSpc>
                <a:spcPct val="100000"/>
              </a:lnSpc>
              <a:spcBef>
                <a:spcPts val="0"/>
              </a:spcBef>
              <a:spcAft>
                <a:spcPts val="0"/>
              </a:spcAft>
              <a:buNone/>
            </a:pPr>
            <a:r>
              <a:t/>
            </a:r>
            <a:endParaRPr b="1" i="0" sz="16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6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6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6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None/>
            </a:pPr>
            <a:r>
              <a:rPr b="1" i="0" lang="en-US" sz="1600" u="sng" cap="none" strike="noStrike">
                <a:solidFill>
                  <a:schemeClr val="accent2"/>
                </a:solidFill>
                <a:latin typeface="Arial"/>
                <a:ea typeface="Arial"/>
                <a:cs typeface="Arial"/>
                <a:sym typeface="Arial"/>
                <a:hlinkClick r:id="rId5">
                  <a:extLst>
                    <a:ext uri="{A12FA001-AC4F-418D-AE19-62706E023703}">
                      <ahyp:hlinkClr val="tx"/>
                    </a:ext>
                  </a:extLst>
                </a:hlinkClick>
              </a:rPr>
              <a:t>How Family, School, and Community Engagement Can Improve Student Achievement and Influence School Reform</a:t>
            </a:r>
            <a:r>
              <a:rPr b="1" i="0" lang="en-US" sz="1600" u="none" cap="none" strike="noStrike">
                <a:solidFill>
                  <a:schemeClr val="accent2"/>
                </a:solidFill>
                <a:latin typeface="Arial"/>
                <a:ea typeface="Arial"/>
                <a:cs typeface="Arial"/>
                <a:sym typeface="Arial"/>
              </a:rPr>
              <a:t> - From the Nellie Mae Education Foundation. A literature review to assist in the goal of understanding how family and community partnerships can promote school improvement efforts</a:t>
            </a:r>
            <a:r>
              <a:rPr b="1" i="0" lang="en-US" sz="1600" u="none" cap="none" strike="noStrike">
                <a:solidFill>
                  <a:srgbClr val="1D1D1D"/>
                </a:solidFill>
                <a:latin typeface="Arial"/>
                <a:ea typeface="Arial"/>
                <a:cs typeface="Arial"/>
                <a:sym typeface="Arial"/>
              </a:rPr>
              <a: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b25942c4bf_3_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a:t>Discussion</a:t>
            </a:r>
            <a:endParaRPr/>
          </a:p>
        </p:txBody>
      </p:sp>
      <p:pic>
        <p:nvPicPr>
          <p:cNvPr id="412" name="Google Shape;412;g2b25942c4bf_3_1"/>
          <p:cNvPicPr preferRelativeResize="0"/>
          <p:nvPr/>
        </p:nvPicPr>
        <p:blipFill rotWithShape="1">
          <a:blip r:embed="rId3">
            <a:alphaModFix/>
          </a:blip>
          <a:srcRect b="0" l="0" r="0" t="0"/>
          <a:stretch/>
        </p:blipFill>
        <p:spPr>
          <a:xfrm>
            <a:off x="832600" y="2160600"/>
            <a:ext cx="8018250" cy="36727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6"/>
          <p:cNvSpPr txBox="1"/>
          <p:nvPr>
            <p:ph type="title"/>
          </p:nvPr>
        </p:nvSpPr>
        <p:spPr>
          <a:xfrm>
            <a:off x="8191925" y="1325880"/>
            <a:ext cx="3352375" cy="30665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br>
              <a:rPr lang="en-US" sz="3400"/>
            </a:br>
            <a:endParaRPr sz="3400"/>
          </a:p>
        </p:txBody>
      </p:sp>
      <p:pic>
        <p:nvPicPr>
          <p:cNvPr descr="A group of people sitting around a table with a plan&#10;&#10;Description automatically generated" id="418" name="Google Shape;418;p36"/>
          <p:cNvPicPr preferRelativeResize="0"/>
          <p:nvPr/>
        </p:nvPicPr>
        <p:blipFill rotWithShape="1">
          <a:blip r:embed="rId3">
            <a:alphaModFix/>
          </a:blip>
          <a:srcRect b="0" l="0" r="0" t="0"/>
          <a:stretch/>
        </p:blipFill>
        <p:spPr>
          <a:xfrm>
            <a:off x="643854" y="1369900"/>
            <a:ext cx="6270662" cy="41177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
          <p:cNvSpPr txBox="1"/>
          <p:nvPr>
            <p:ph type="title"/>
          </p:nvPr>
        </p:nvSpPr>
        <p:spPr>
          <a:xfrm>
            <a:off x="677334" y="609600"/>
            <a:ext cx="8596800" cy="1320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b="1" lang="en-US" sz="4800"/>
              <a:t>Reflection</a:t>
            </a:r>
            <a:endParaRPr b="1" sz="4800"/>
          </a:p>
        </p:txBody>
      </p:sp>
      <p:sp>
        <p:nvSpPr>
          <p:cNvPr id="424" name="Google Shape;424;p6"/>
          <p:cNvSpPr txBox="1"/>
          <p:nvPr>
            <p:ph idx="1" type="body"/>
          </p:nvPr>
        </p:nvSpPr>
        <p:spPr>
          <a:xfrm>
            <a:off x="677325" y="1601052"/>
            <a:ext cx="8596800" cy="4440300"/>
          </a:xfrm>
          <a:prstGeom prst="rect">
            <a:avLst/>
          </a:prstGeom>
          <a:noFill/>
          <a:ln>
            <a:noFill/>
          </a:ln>
        </p:spPr>
        <p:txBody>
          <a:bodyPr anchorCtr="0" anchor="ctr" bIns="45700" lIns="91425" spcFirstLastPara="1" rIns="91425" wrap="square" tIns="45700">
            <a:normAutofit/>
          </a:bodyPr>
          <a:lstStyle/>
          <a:p>
            <a:pPr indent="0" lvl="0" marL="342900" rtl="0" algn="l">
              <a:lnSpc>
                <a:spcPct val="100000"/>
              </a:lnSpc>
              <a:spcBef>
                <a:spcPts val="0"/>
              </a:spcBef>
              <a:spcAft>
                <a:spcPts val="0"/>
              </a:spcAft>
              <a:buSzPts val="1440"/>
              <a:buNone/>
            </a:pPr>
            <a:r>
              <a:rPr b="1" lang="en-US" sz="3400">
                <a:solidFill>
                  <a:schemeClr val="accent2"/>
                </a:solidFill>
              </a:rPr>
              <a:t>Moving parent involvement forward in your school, what type of information would you need from your parents/stakeholders?</a:t>
            </a:r>
            <a:endParaRPr b="1" sz="200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sz="4000"/>
              <a:t>Linking to Learning</a:t>
            </a:r>
            <a:endParaRPr/>
          </a:p>
        </p:txBody>
      </p:sp>
      <p:sp>
        <p:nvSpPr>
          <p:cNvPr id="164" name="Google Shape;164;p7"/>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n-US" sz="4000">
                <a:solidFill>
                  <a:schemeClr val="accent2"/>
                </a:solidFill>
              </a:rPr>
              <a:t>Adding a family engagement component to early childhood programs improves children’s outcomes.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b="1" lang="en-US" sz="4000"/>
              <a:t>Final Reflection</a:t>
            </a:r>
            <a:endParaRPr/>
          </a:p>
        </p:txBody>
      </p:sp>
      <p:sp>
        <p:nvSpPr>
          <p:cNvPr id="430" name="Google Shape;430;p37"/>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440"/>
              <a:buNone/>
            </a:pPr>
            <a:r>
              <a:rPr lang="en-US" sz="3600">
                <a:solidFill>
                  <a:srgbClr val="669900"/>
                </a:solidFill>
              </a:rPr>
              <a:t>Which students/families could benefit most from a family outreach plan?</a:t>
            </a:r>
            <a:endParaRPr/>
          </a:p>
          <a:p>
            <a:pPr indent="0" lvl="0" marL="0" rtl="0" algn="l">
              <a:lnSpc>
                <a:spcPct val="100000"/>
              </a:lnSpc>
              <a:spcBef>
                <a:spcPts val="1000"/>
              </a:spcBef>
              <a:spcAft>
                <a:spcPts val="0"/>
              </a:spcAft>
              <a:buSzPts val="1440"/>
              <a:buNone/>
            </a:pPr>
            <a:r>
              <a:t/>
            </a:r>
            <a:endParaRPr sz="3600">
              <a:solidFill>
                <a:srgbClr val="669900"/>
              </a:solidFill>
            </a:endParaRPr>
          </a:p>
          <a:p>
            <a:pPr indent="0" lvl="0" marL="0" rtl="0" algn="l">
              <a:lnSpc>
                <a:spcPct val="100000"/>
              </a:lnSpc>
              <a:spcBef>
                <a:spcPts val="1000"/>
              </a:spcBef>
              <a:spcAft>
                <a:spcPts val="0"/>
              </a:spcAft>
              <a:buSzPts val="1440"/>
              <a:buNone/>
            </a:pPr>
            <a:r>
              <a:rPr lang="en-US" sz="3600">
                <a:solidFill>
                  <a:srgbClr val="669900"/>
                </a:solidFill>
              </a:rPr>
              <a:t>How do you plan to link family engagement to learning goals?</a:t>
            </a:r>
            <a:endParaRPr/>
          </a:p>
          <a:p>
            <a:pPr indent="0" lvl="0" marL="0" rtl="0" algn="l">
              <a:lnSpc>
                <a:spcPct val="100000"/>
              </a:lnSpc>
              <a:spcBef>
                <a:spcPts val="1000"/>
              </a:spcBef>
              <a:spcAft>
                <a:spcPts val="0"/>
              </a:spcAft>
              <a:buSzPts val="1440"/>
              <a:buNone/>
            </a:pPr>
            <a:r>
              <a:t/>
            </a:r>
            <a:endParaRPr sz="3200">
              <a:solidFill>
                <a:srgbClr val="669900"/>
              </a:solidFill>
            </a:endParaRPr>
          </a:p>
          <a:p>
            <a:pPr indent="0" lvl="0" marL="0" rtl="0" algn="l">
              <a:lnSpc>
                <a:spcPct val="100000"/>
              </a:lnSpc>
              <a:spcBef>
                <a:spcPts val="1000"/>
              </a:spcBef>
              <a:spcAft>
                <a:spcPts val="0"/>
              </a:spcAft>
              <a:buSzPts val="1440"/>
              <a:buNone/>
            </a:pPr>
            <a:r>
              <a:t/>
            </a:r>
            <a:endParaRPr>
              <a:solidFill>
                <a:srgbClr val="6699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7"/>
          <p:cNvSpPr txBox="1"/>
          <p:nvPr>
            <p:ph type="title"/>
          </p:nvPr>
        </p:nvSpPr>
        <p:spPr>
          <a:xfrm>
            <a:off x="1484311" y="685800"/>
            <a:ext cx="10018713" cy="98862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sz="4000"/>
              <a:t>Final Thoughts</a:t>
            </a:r>
            <a:endParaRPr sz="4000"/>
          </a:p>
        </p:txBody>
      </p:sp>
      <p:sp>
        <p:nvSpPr>
          <p:cNvPr id="437" name="Google Shape;437;p17"/>
          <p:cNvSpPr txBox="1"/>
          <p:nvPr>
            <p:ph idx="1" type="body"/>
          </p:nvPr>
        </p:nvSpPr>
        <p:spPr>
          <a:xfrm>
            <a:off x="677334" y="2160589"/>
            <a:ext cx="8596800" cy="3880800"/>
          </a:xfrm>
          <a:prstGeom prst="rect">
            <a:avLst/>
          </a:prstGeom>
          <a:noFill/>
          <a:ln>
            <a:noFill/>
          </a:ln>
        </p:spPr>
        <p:txBody>
          <a:bodyPr anchorCtr="0" anchor="ctr" bIns="45700" lIns="91425" spcFirstLastPara="1" rIns="91425" wrap="square" tIns="45700">
            <a:normAutofit/>
          </a:bodyPr>
          <a:lstStyle/>
          <a:p>
            <a:pPr indent="-64770" lvl="0" marL="285750" rtl="0" algn="l">
              <a:lnSpc>
                <a:spcPct val="100000"/>
              </a:lnSpc>
              <a:spcBef>
                <a:spcPts val="0"/>
              </a:spcBef>
              <a:spcAft>
                <a:spcPts val="0"/>
              </a:spcAft>
              <a:buSzPts val="3480"/>
              <a:buNone/>
            </a:pPr>
            <a:r>
              <a:t/>
            </a:r>
            <a:endParaRPr/>
          </a:p>
          <a:p>
            <a:pPr indent="-64770" lvl="0" marL="285750" rtl="0" algn="l">
              <a:lnSpc>
                <a:spcPct val="100000"/>
              </a:lnSpc>
              <a:spcBef>
                <a:spcPts val="0"/>
              </a:spcBef>
              <a:spcAft>
                <a:spcPts val="0"/>
              </a:spcAft>
              <a:buSzPts val="3480"/>
              <a:buNone/>
            </a:pPr>
            <a:r>
              <a:t/>
            </a:r>
            <a:endParaRPr/>
          </a:p>
          <a:p>
            <a:pPr indent="-64770" lvl="0" marL="285750" rtl="0" algn="l">
              <a:lnSpc>
                <a:spcPct val="100000"/>
              </a:lnSpc>
              <a:spcBef>
                <a:spcPts val="0"/>
              </a:spcBef>
              <a:spcAft>
                <a:spcPts val="0"/>
              </a:spcAft>
              <a:buSzPts val="3480"/>
              <a:buNone/>
            </a:pPr>
            <a:r>
              <a:t/>
            </a:r>
            <a:endParaRPr/>
          </a:p>
          <a:p>
            <a:pPr indent="-64770" lvl="0" marL="285750" rtl="0" algn="l">
              <a:lnSpc>
                <a:spcPct val="100000"/>
              </a:lnSpc>
              <a:spcBef>
                <a:spcPts val="0"/>
              </a:spcBef>
              <a:spcAft>
                <a:spcPts val="0"/>
              </a:spcAft>
              <a:buSzPts val="3480"/>
              <a:buNone/>
            </a:pPr>
            <a:r>
              <a:rPr lang="en-US" sz="4800">
                <a:solidFill>
                  <a:schemeClr val="accent2"/>
                </a:solidFill>
              </a:rPr>
              <a:t>What resonated with you?</a:t>
            </a:r>
            <a:endParaRPr sz="4800">
              <a:solidFill>
                <a:schemeClr val="accent2"/>
              </a:solidFill>
            </a:endParaRPr>
          </a:p>
        </p:txBody>
      </p:sp>
      <p:pic>
        <p:nvPicPr>
          <p:cNvPr descr="CGB5" id="438" name="Google Shape;438;p17"/>
          <p:cNvPicPr preferRelativeResize="0"/>
          <p:nvPr/>
        </p:nvPicPr>
        <p:blipFill rotWithShape="1">
          <a:blip r:embed="rId3">
            <a:alphaModFix/>
          </a:blip>
          <a:srcRect b="0" l="0" r="0" t="0"/>
          <a:stretch/>
        </p:blipFill>
        <p:spPr>
          <a:xfrm rot="430601">
            <a:off x="8144547" y="1366862"/>
            <a:ext cx="1295401" cy="39338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8"/>
          <p:cNvSpPr txBox="1"/>
          <p:nvPr>
            <p:ph type="title"/>
          </p:nvPr>
        </p:nvSpPr>
        <p:spPr>
          <a:xfrm>
            <a:off x="1162051" y="862013"/>
            <a:ext cx="10883900" cy="76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4000">
                <a:solidFill>
                  <a:schemeClr val="accent2"/>
                </a:solidFill>
                <a:latin typeface="Bookman Old Style"/>
                <a:ea typeface="Bookman Old Style"/>
                <a:cs typeface="Bookman Old Style"/>
                <a:sym typeface="Bookman Old Style"/>
              </a:rPr>
              <a:t>Where do we go from here?</a:t>
            </a:r>
            <a:r>
              <a:rPr lang="en-US">
                <a:solidFill>
                  <a:schemeClr val="accent2"/>
                </a:solidFill>
                <a:latin typeface="Bookman Old Style"/>
                <a:ea typeface="Bookman Old Style"/>
                <a:cs typeface="Bookman Old Style"/>
                <a:sym typeface="Bookman Old Style"/>
              </a:rPr>
              <a:t> </a:t>
            </a:r>
            <a:endParaRPr/>
          </a:p>
        </p:txBody>
      </p:sp>
      <p:sp>
        <p:nvSpPr>
          <p:cNvPr id="444" name="Google Shape;444;p38"/>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609600" lvl="0" marL="609600" rtl="0" algn="l">
              <a:lnSpc>
                <a:spcPct val="100000"/>
              </a:lnSpc>
              <a:spcBef>
                <a:spcPts val="1000"/>
              </a:spcBef>
              <a:spcAft>
                <a:spcPts val="0"/>
              </a:spcAft>
              <a:buSzPts val="1440"/>
              <a:buFont typeface="Noto Sans Symbols"/>
              <a:buNone/>
            </a:pPr>
            <a:r>
              <a:t/>
            </a:r>
            <a:endParaRPr sz="2800">
              <a:latin typeface="Bookman Old Style"/>
              <a:ea typeface="Bookman Old Style"/>
              <a:cs typeface="Bookman Old Style"/>
              <a:sym typeface="Bookman Old Style"/>
            </a:endParaRPr>
          </a:p>
        </p:txBody>
      </p:sp>
      <p:pic>
        <p:nvPicPr>
          <p:cNvPr descr="C:\Program Files\Microsoft Office\Clipart\standard\stddir2\DD00773_.wmf" id="445" name="Google Shape;445;p38"/>
          <p:cNvPicPr preferRelativeResize="0"/>
          <p:nvPr/>
        </p:nvPicPr>
        <p:blipFill rotWithShape="1">
          <a:blip r:embed="rId3">
            <a:alphaModFix/>
          </a:blip>
          <a:srcRect b="0" l="0" r="0" t="0"/>
          <a:stretch/>
        </p:blipFill>
        <p:spPr>
          <a:xfrm>
            <a:off x="320634" y="1828800"/>
            <a:ext cx="9583387" cy="4724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2b3baf47724_2_0"/>
          <p:cNvSpPr txBox="1"/>
          <p:nvPr>
            <p:ph type="ctrTitle"/>
          </p:nvPr>
        </p:nvSpPr>
        <p:spPr>
          <a:xfrm>
            <a:off x="1507075" y="-4"/>
            <a:ext cx="7767000" cy="5796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5400"/>
              <a:buNone/>
            </a:pPr>
            <a:r>
              <a:rPr lang="en-US" u="sng">
                <a:solidFill>
                  <a:schemeClr val="hlink"/>
                </a:solidFill>
                <a:hlinkClick r:id="rId3"/>
              </a:rPr>
              <a:t>rmoffitt@si4all.com</a:t>
            </a:r>
            <a:endParaRPr/>
          </a:p>
          <a:p>
            <a:pPr indent="0" lvl="0" marL="0" rtl="0" algn="r">
              <a:lnSpc>
                <a:spcPct val="100000"/>
              </a:lnSpc>
              <a:spcBef>
                <a:spcPts val="0"/>
              </a:spcBef>
              <a:spcAft>
                <a:spcPts val="0"/>
              </a:spcAft>
              <a:buSzPts val="5400"/>
              <a:buNone/>
            </a:pPr>
            <a:r>
              <a:t/>
            </a:r>
            <a:endParaRPr/>
          </a:p>
        </p:txBody>
      </p:sp>
      <p:pic>
        <p:nvPicPr>
          <p:cNvPr id="452" name="Google Shape;452;g2b3baf47724_2_0"/>
          <p:cNvPicPr preferRelativeResize="0"/>
          <p:nvPr/>
        </p:nvPicPr>
        <p:blipFill rotWithShape="1">
          <a:blip r:embed="rId4">
            <a:alphaModFix/>
          </a:blip>
          <a:srcRect b="0" l="0" r="0" t="0"/>
          <a:stretch/>
        </p:blipFill>
        <p:spPr>
          <a:xfrm>
            <a:off x="2300400" y="1716900"/>
            <a:ext cx="5388271" cy="21517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t/>
            </a:r>
            <a:endParaRPr/>
          </a:p>
        </p:txBody>
      </p:sp>
      <p:sp>
        <p:nvSpPr>
          <p:cNvPr id="458" name="Google Shape;458;p39"/>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n-US" sz="4000"/>
              <a:t>Build trust through close, equitable conversations between parents and teachers improves student achievement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0"/>
          <p:cNvSpPr txBox="1"/>
          <p:nvPr>
            <p:ph type="title"/>
          </p:nvPr>
        </p:nvSpPr>
        <p:spPr>
          <a:xfrm>
            <a:off x="1484311" y="685800"/>
            <a:ext cx="10018713" cy="98862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000"/>
              <a:buFont typeface="Corbel"/>
              <a:buNone/>
            </a:pPr>
            <a:r>
              <a:rPr lang="en-US"/>
              <a:t>Thoughts/Reflections</a:t>
            </a:r>
            <a:endParaRPr/>
          </a:p>
        </p:txBody>
      </p:sp>
      <p:sp>
        <p:nvSpPr>
          <p:cNvPr id="465" name="Google Shape;465;p40"/>
          <p:cNvSpPr txBox="1"/>
          <p:nvPr>
            <p:ph idx="1" type="body"/>
          </p:nvPr>
        </p:nvSpPr>
        <p:spPr>
          <a:xfrm>
            <a:off x="677334" y="2160589"/>
            <a:ext cx="8596800" cy="3880800"/>
          </a:xfrm>
          <a:prstGeom prst="rect">
            <a:avLst/>
          </a:prstGeom>
          <a:noFill/>
          <a:ln>
            <a:noFill/>
          </a:ln>
        </p:spPr>
        <p:txBody>
          <a:bodyPr anchorCtr="0" anchor="ctr" bIns="45700" lIns="91425" spcFirstLastPara="1" rIns="91425" wrap="square" tIns="45700">
            <a:normAutofit/>
          </a:bodyPr>
          <a:lstStyle/>
          <a:p>
            <a:pPr indent="-64770" lvl="0" marL="285750" rtl="0" algn="l">
              <a:lnSpc>
                <a:spcPct val="100000"/>
              </a:lnSpc>
              <a:spcBef>
                <a:spcPts val="0"/>
              </a:spcBef>
              <a:spcAft>
                <a:spcPts val="0"/>
              </a:spcAft>
              <a:buSzPts val="3480"/>
              <a:buNone/>
            </a:pPr>
            <a:r>
              <a:rPr lang="en-US" sz="3200"/>
              <a:t>What resonates with you?</a:t>
            </a:r>
            <a:endParaRPr sz="3200"/>
          </a:p>
          <a:p>
            <a:pPr indent="-64770" lvl="0" marL="285750" rtl="0" algn="l">
              <a:lnSpc>
                <a:spcPct val="100000"/>
              </a:lnSpc>
              <a:spcBef>
                <a:spcPts val="0"/>
              </a:spcBef>
              <a:spcAft>
                <a:spcPts val="0"/>
              </a:spcAft>
              <a:buSzPts val="3480"/>
              <a:buNone/>
            </a:pPr>
            <a:r>
              <a:rPr lang="en-US" sz="3200"/>
              <a:t>One thing you want to know more about?</a:t>
            </a:r>
            <a:endParaRPr sz="3200"/>
          </a:p>
        </p:txBody>
      </p:sp>
      <p:pic>
        <p:nvPicPr>
          <p:cNvPr descr="CGB5" id="466" name="Google Shape;466;p40"/>
          <p:cNvPicPr preferRelativeResize="0"/>
          <p:nvPr/>
        </p:nvPicPr>
        <p:blipFill rotWithShape="1">
          <a:blip r:embed="rId3">
            <a:alphaModFix/>
          </a:blip>
          <a:srcRect b="0" l="0" r="0" t="0"/>
          <a:stretch/>
        </p:blipFill>
        <p:spPr>
          <a:xfrm rot="430601">
            <a:off x="7241165" y="174582"/>
            <a:ext cx="1295401" cy="39338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1"/>
          <p:cNvSpPr txBox="1"/>
          <p:nvPr>
            <p:ph type="ctrTitle"/>
          </p:nvPr>
        </p:nvSpPr>
        <p:spPr>
          <a:xfrm>
            <a:off x="1507067" y="2404534"/>
            <a:ext cx="7767000" cy="1646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accent1"/>
              </a:buClr>
              <a:buSzPts val="5400"/>
              <a:buFont typeface="Trebuchet MS"/>
              <a:buNone/>
            </a:pPr>
            <a:r>
              <a:t/>
            </a:r>
            <a:endParaRPr/>
          </a:p>
        </p:txBody>
      </p:sp>
      <p:sp>
        <p:nvSpPr>
          <p:cNvPr id="472" name="Google Shape;472;p41"/>
          <p:cNvSpPr txBox="1"/>
          <p:nvPr>
            <p:ph idx="1" type="subTitle"/>
          </p:nvPr>
        </p:nvSpPr>
        <p:spPr>
          <a:xfrm>
            <a:off x="1507067" y="4050833"/>
            <a:ext cx="7767000" cy="1096800"/>
          </a:xfrm>
          <a:prstGeom prst="rect">
            <a:avLst/>
          </a:prstGeom>
          <a:noFill/>
          <a:ln>
            <a:noFill/>
          </a:ln>
        </p:spPr>
        <p:txBody>
          <a:bodyPr anchorCtr="0" anchor="t" bIns="45700" lIns="91425" spcFirstLastPara="1" rIns="91425" wrap="square" tIns="45700">
            <a:normAutofit/>
          </a:bodyPr>
          <a:lstStyle/>
          <a:p>
            <a:pPr indent="-320040" lvl="0" marL="457200" rtl="0" algn="r">
              <a:lnSpc>
                <a:spcPct val="100000"/>
              </a:lnSpc>
              <a:spcBef>
                <a:spcPts val="1000"/>
              </a:spcBef>
              <a:spcAft>
                <a:spcPts val="0"/>
              </a:spcAft>
              <a:buSzPts val="144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sz="4000"/>
              <a:t>Linking to Learning</a:t>
            </a:r>
            <a:endParaRPr/>
          </a:p>
        </p:txBody>
      </p:sp>
      <p:sp>
        <p:nvSpPr>
          <p:cNvPr id="171" name="Google Shape;171;p10"/>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n-US" sz="4000">
                <a:solidFill>
                  <a:schemeClr val="accent2"/>
                </a:solidFill>
              </a:rPr>
              <a:t>Collaborating with families through short-term interventions linked to learning can lead to significant gains in reading and math. </a:t>
            </a:r>
            <a:endParaRPr/>
          </a:p>
          <a:p>
            <a:pPr indent="-320040" lvl="0" marL="457200" rtl="0" algn="l">
              <a:lnSpc>
                <a:spcPct val="100000"/>
              </a:lnSpc>
              <a:spcBef>
                <a:spcPts val="1000"/>
              </a:spcBef>
              <a:spcAft>
                <a:spcPts val="0"/>
              </a:spcAft>
              <a:buSzPts val="1440"/>
              <a:buChar char="►"/>
            </a:pPr>
            <a:r>
              <a:rPr lang="en-US" sz="2000">
                <a:solidFill>
                  <a:schemeClr val="accent2"/>
                </a:solidFill>
              </a:rPr>
              <a:t>(Van Voorhis, 2013)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sz="4000"/>
              <a:t>Linking to Learning</a:t>
            </a:r>
            <a:endParaRPr/>
          </a:p>
        </p:txBody>
      </p:sp>
      <p:sp>
        <p:nvSpPr>
          <p:cNvPr id="178" name="Google Shape;178;p19"/>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n-US" sz="4000">
                <a:solidFill>
                  <a:schemeClr val="accent2"/>
                </a:solidFill>
              </a:rPr>
              <a:t>Partnering with secondary school families improves student achievement, mental health, and graduation rates.</a:t>
            </a:r>
            <a:endParaRPr/>
          </a:p>
          <a:p>
            <a:pPr indent="-320040" lvl="0" marL="457200" rtl="0" algn="l">
              <a:lnSpc>
                <a:spcPct val="100000"/>
              </a:lnSpc>
              <a:spcBef>
                <a:spcPts val="1000"/>
              </a:spcBef>
              <a:spcAft>
                <a:spcPts val="0"/>
              </a:spcAft>
              <a:buSzPts val="1440"/>
              <a:buChar char="►"/>
            </a:pPr>
            <a:r>
              <a:rPr lang="en-US" sz="2000">
                <a:solidFill>
                  <a:schemeClr val="accent2"/>
                </a:solidFill>
              </a:rPr>
              <a:t>(MacIver, 2015)</a:t>
            </a:r>
            <a:endParaRPr/>
          </a:p>
          <a:p>
            <a:pPr indent="-320040" lvl="0" marL="457200" rtl="0" algn="l">
              <a:lnSpc>
                <a:spcPct val="100000"/>
              </a:lnSpc>
              <a:spcBef>
                <a:spcPts val="1000"/>
              </a:spcBef>
              <a:spcAft>
                <a:spcPts val="0"/>
              </a:spcAft>
              <a:buSzPts val="1440"/>
              <a:buChar char="►"/>
            </a:pPr>
            <a:r>
              <a:rPr lang="en-US" sz="2000">
                <a:solidFill>
                  <a:schemeClr val="accent2"/>
                </a:solidFill>
              </a:rPr>
              <a:t>(Mapp, Henderson, Cuevas, Franco, Ewert, 2022)</a:t>
            </a:r>
            <a:endParaRPr/>
          </a:p>
          <a:p>
            <a:pPr indent="-228600" lvl="0" marL="457200" rtl="0" algn="l">
              <a:lnSpc>
                <a:spcPct val="100000"/>
              </a:lnSpc>
              <a:spcBef>
                <a:spcPts val="1000"/>
              </a:spcBef>
              <a:spcAft>
                <a:spcPts val="0"/>
              </a:spcAft>
              <a:buSzPts val="1440"/>
              <a:buNone/>
            </a:pPr>
            <a:r>
              <a:t/>
            </a:r>
            <a:endParaRPr sz="400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idx="1" type="body"/>
          </p:nvPr>
        </p:nvSpPr>
        <p:spPr>
          <a:xfrm>
            <a:off x="851959" y="1192214"/>
            <a:ext cx="8596800" cy="38808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ctr">
              <a:lnSpc>
                <a:spcPct val="100000"/>
              </a:lnSpc>
              <a:spcBef>
                <a:spcPts val="1000"/>
              </a:spcBef>
              <a:spcAft>
                <a:spcPts val="0"/>
              </a:spcAft>
              <a:buSzPct val="45000"/>
              <a:buNone/>
            </a:pPr>
            <a:r>
              <a:rPr lang="en-US" sz="3200" u="sng">
                <a:solidFill>
                  <a:schemeClr val="accent2"/>
                </a:solidFill>
                <a:latin typeface="Arial"/>
                <a:ea typeface="Arial"/>
                <a:cs typeface="Arial"/>
                <a:sym typeface="Arial"/>
                <a:hlinkClick r:id="rId3">
                  <a:extLst>
                    <a:ext uri="{A12FA001-AC4F-418D-AE19-62706E023703}">
                      <ahyp:hlinkClr val="tx"/>
                    </a:ext>
                  </a:extLst>
                </a:hlinkClick>
              </a:rPr>
              <a:t>A Multi-Tiered Approach to Family Engagement (ascd.org)</a:t>
            </a:r>
            <a:endParaRPr sz="3200">
              <a:solidFill>
                <a:schemeClr val="accent2"/>
              </a:solidFill>
            </a:endParaRPr>
          </a:p>
          <a:p>
            <a:pPr indent="0" lvl="0" marL="0" rtl="0" algn="l">
              <a:lnSpc>
                <a:spcPct val="100000"/>
              </a:lnSpc>
              <a:spcBef>
                <a:spcPts val="1000"/>
              </a:spcBef>
              <a:spcAft>
                <a:spcPts val="0"/>
              </a:spcAft>
              <a:buSzPct val="43636"/>
              <a:buNone/>
            </a:pPr>
            <a:r>
              <a:t/>
            </a:r>
            <a:endParaRPr sz="3300"/>
          </a:p>
          <a:p>
            <a:pPr indent="0" lvl="0" marL="0" rtl="0" algn="l">
              <a:lnSpc>
                <a:spcPct val="100000"/>
              </a:lnSpc>
              <a:spcBef>
                <a:spcPts val="1000"/>
              </a:spcBef>
              <a:spcAft>
                <a:spcPts val="0"/>
              </a:spcAft>
              <a:buSzPct val="43636"/>
              <a:buNone/>
            </a:pPr>
            <a:r>
              <a:t/>
            </a:r>
            <a:endParaRPr sz="3300"/>
          </a:p>
          <a:p>
            <a:pPr indent="0" lvl="0" marL="0" rtl="0" algn="l">
              <a:lnSpc>
                <a:spcPct val="100000"/>
              </a:lnSpc>
              <a:spcBef>
                <a:spcPts val="1000"/>
              </a:spcBef>
              <a:spcAft>
                <a:spcPts val="0"/>
              </a:spcAft>
              <a:buSzPct val="43636"/>
              <a:buNone/>
            </a:pPr>
            <a:r>
              <a:rPr lang="en-US" sz="3300"/>
              <a:t>http:www/ascd.org/el/articles/a multi-tiered approach to family engagement</a:t>
            </a:r>
            <a:endParaRPr sz="3300"/>
          </a:p>
          <a:p>
            <a:pPr indent="0" lvl="0" marL="0" rtl="0" algn="l">
              <a:lnSpc>
                <a:spcPct val="100000"/>
              </a:lnSpc>
              <a:spcBef>
                <a:spcPts val="1000"/>
              </a:spcBef>
              <a:spcAft>
                <a:spcPts val="0"/>
              </a:spcAft>
              <a:buSzPct val="43636"/>
              <a:buNone/>
            </a:pPr>
            <a:r>
              <a:t/>
            </a:r>
            <a:endParaRPr sz="3300"/>
          </a:p>
          <a:p>
            <a:pPr indent="0" lvl="0" marL="0" rtl="0" algn="l">
              <a:lnSpc>
                <a:spcPct val="100000"/>
              </a:lnSpc>
              <a:spcBef>
                <a:spcPts val="1000"/>
              </a:spcBef>
              <a:spcAft>
                <a:spcPts val="0"/>
              </a:spcAft>
              <a:buSzPct val="43636"/>
              <a:buNone/>
            </a:pPr>
            <a:r>
              <a:t/>
            </a:r>
            <a:endParaRPr sz="3300"/>
          </a:p>
          <a:p>
            <a:pPr indent="0" lvl="0" marL="0" rtl="0" algn="l">
              <a:lnSpc>
                <a:spcPct val="100000"/>
              </a:lnSpc>
              <a:spcBef>
                <a:spcPts val="1000"/>
              </a:spcBef>
              <a:spcAft>
                <a:spcPts val="0"/>
              </a:spcAft>
              <a:buSzPct val="43636"/>
              <a:buNone/>
            </a:pPr>
            <a:r>
              <a:t/>
            </a:r>
            <a:endParaRPr sz="3300"/>
          </a:p>
        </p:txBody>
      </p:sp>
      <p:sp>
        <p:nvSpPr>
          <p:cNvPr id="185" name="Google Shape;185;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sz="4000"/>
              <a:t>Reflection</a:t>
            </a:r>
            <a:endParaRPr/>
          </a:p>
        </p:txBody>
      </p:sp>
      <p:sp>
        <p:nvSpPr>
          <p:cNvPr id="191" name="Google Shape;191;p21"/>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lnSpcReduction="10000"/>
          </a:bodyPr>
          <a:lstStyle/>
          <a:p>
            <a:pPr indent="-320040" lvl="0" marL="457200" rtl="0" algn="l">
              <a:lnSpc>
                <a:spcPct val="100000"/>
              </a:lnSpc>
              <a:spcBef>
                <a:spcPts val="1000"/>
              </a:spcBef>
              <a:spcAft>
                <a:spcPts val="0"/>
              </a:spcAft>
              <a:buSzPts val="1440"/>
              <a:buChar char="►"/>
            </a:pPr>
            <a:r>
              <a:rPr b="1" lang="en-US" sz="3200">
                <a:solidFill>
                  <a:srgbClr val="009900"/>
                </a:solidFill>
              </a:rPr>
              <a:t>What are your specific goals for family engagement this year?</a:t>
            </a:r>
            <a:endParaRPr/>
          </a:p>
          <a:p>
            <a:pPr indent="-228600" lvl="0" marL="457200" rtl="0" algn="l">
              <a:lnSpc>
                <a:spcPct val="100000"/>
              </a:lnSpc>
              <a:spcBef>
                <a:spcPts val="1000"/>
              </a:spcBef>
              <a:spcAft>
                <a:spcPts val="0"/>
              </a:spcAft>
              <a:buSzPts val="1440"/>
              <a:buNone/>
            </a:pPr>
            <a:r>
              <a:t/>
            </a:r>
            <a:endParaRPr b="1" sz="3200">
              <a:solidFill>
                <a:srgbClr val="009900"/>
              </a:solidFill>
            </a:endParaRPr>
          </a:p>
          <a:p>
            <a:pPr indent="-320040" lvl="0" marL="457200" rtl="0" algn="l">
              <a:lnSpc>
                <a:spcPct val="100000"/>
              </a:lnSpc>
              <a:spcBef>
                <a:spcPts val="1000"/>
              </a:spcBef>
              <a:spcAft>
                <a:spcPts val="0"/>
              </a:spcAft>
              <a:buSzPts val="1440"/>
              <a:buChar char="►"/>
            </a:pPr>
            <a:r>
              <a:rPr b="1" lang="en-US" sz="3200">
                <a:solidFill>
                  <a:srgbClr val="009900"/>
                </a:solidFill>
              </a:rPr>
              <a:t>There is a clearly articulated vision for family engagement in your district; does this vision transfer over to the school level?</a:t>
            </a:r>
            <a:endParaRPr/>
          </a:p>
          <a:p>
            <a:pPr indent="-228600" lvl="0" marL="457200" rtl="0" algn="l">
              <a:lnSpc>
                <a:spcPct val="100000"/>
              </a:lnSpc>
              <a:spcBef>
                <a:spcPts val="1000"/>
              </a:spcBef>
              <a:spcAft>
                <a:spcPts val="0"/>
              </a:spcAft>
              <a:buSzPts val="1440"/>
              <a:buNone/>
            </a:pPr>
            <a:r>
              <a:t/>
            </a:r>
            <a:endParaRPr b="1" sz="3200">
              <a:solidFill>
                <a:srgbClr val="0099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txBox="1"/>
          <p:nvPr>
            <p:ph type="title"/>
          </p:nvPr>
        </p:nvSpPr>
        <p:spPr>
          <a:xfrm>
            <a:off x="677334" y="609600"/>
            <a:ext cx="8596800" cy="1320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b="1" lang="en-US" sz="4700"/>
              <a:t>Reflection Question</a:t>
            </a:r>
            <a:endParaRPr b="1"/>
          </a:p>
        </p:txBody>
      </p:sp>
      <p:sp>
        <p:nvSpPr>
          <p:cNvPr id="198" name="Google Shape;198;p9"/>
          <p:cNvSpPr txBox="1"/>
          <p:nvPr>
            <p:ph idx="1" type="body"/>
          </p:nvPr>
        </p:nvSpPr>
        <p:spPr>
          <a:xfrm>
            <a:off x="677334" y="2160589"/>
            <a:ext cx="8596800" cy="38808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accent2"/>
              </a:buClr>
              <a:buSzPts val="5220"/>
              <a:buNone/>
            </a:pPr>
            <a:r>
              <a:rPr b="1" lang="en-US" sz="4400">
                <a:solidFill>
                  <a:schemeClr val="accent2"/>
                </a:solidFill>
              </a:rPr>
              <a:t>If you had parents to come to school that you haven’t seen all year, what would you have them do?</a:t>
            </a:r>
            <a:endParaRPr b="1" sz="4400">
              <a:solidFill>
                <a:schemeClr val="accen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2015-02-27T00:23:12Z</dcterms:created>
  <dc:creator>Thomas, John (NIH/NIAID) [E]</dc:creator>
</cp:coreProperties>
</file>